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1" r:id="rId4"/>
    <p:sldId id="260" r:id="rId5"/>
    <p:sldId id="259" r:id="rId6"/>
    <p:sldId id="262" r:id="rId7"/>
    <p:sldId id="263" r:id="rId8"/>
    <p:sldId id="264" r:id="rId9"/>
    <p:sldId id="266" r:id="rId10"/>
    <p:sldId id="268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E1"/>
    <a:srgbClr val="3F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3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534B44-09B4-1931-2646-5220299AD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DB80708-DB64-7AE5-784D-BEFB1FA83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9FA754-01B1-7C70-765E-9ABB3EB7E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B2CE1-1042-46FB-88EE-F74DC8EF2588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D6CAD0-C6C1-D4AD-CB5B-C5FDF1469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849EBF-42DE-04FC-BBB5-6CED2A041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C00CF-3F30-4D91-AD59-0BA613A8F4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3410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825D2C-89E2-D62B-C154-F0E6A1D5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AF46FBF-1BD9-75FB-55CA-4608E5B78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94C5E7-F796-B771-1960-9D2DD7C7B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B2CE1-1042-46FB-88EE-F74DC8EF2588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011DAA7-FF60-ACA0-8ADB-27529BBE5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52E6B5-0A85-DC19-60C4-3D9A5F5F7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C00CF-3F30-4D91-AD59-0BA613A8F4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452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FEA5B9C-2784-6B33-2255-ABF99AE1B5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DF1A4D-2A9C-805E-277E-6AE58C872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FC8C3E-E959-CD86-72B8-C597A57B5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B2CE1-1042-46FB-88EE-F74DC8EF2588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AA006A-16F9-8157-C361-32AF07BED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DFA26E-23CE-10B0-9FAA-400F9EE69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C00CF-3F30-4D91-AD59-0BA613A8F4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385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663303-B0D1-4B5F-F4CC-D8D02681E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144155-782C-694B-9972-A0AEADDAE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882712-B831-4E40-1A4C-863DCDC0D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B2CE1-1042-46FB-88EE-F74DC8EF2588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2C21AF-71F7-C42C-1166-01F41616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D3F287-28BD-13FC-66C7-3D9D024F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C00CF-3F30-4D91-AD59-0BA613A8F4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168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6C8F79-0B08-557D-CD4A-1FA5FBCF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439862-00B4-BFFB-DC40-3577FD15B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D2C420-BDE7-577A-FE5E-FD37AA28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B2CE1-1042-46FB-88EE-F74DC8EF2588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C2EA6E-57BD-1649-FCBC-E9E7AF1AA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1BBBB6-ECBF-179B-DD6F-173DA47A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C00CF-3F30-4D91-AD59-0BA613A8F4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034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7FAED2-24FF-8A88-4FA6-F89A2C3AA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2E1A13-9678-C8AC-B8E9-F41317B0D2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CA43FDE-D8ED-D0FA-92AA-64A48781F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088F0A9-5EB8-DFDC-F936-ED7CD9311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B2CE1-1042-46FB-88EE-F74DC8EF2588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149B883-5A6D-208D-67A9-9CEBB88F9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3705D23-9056-AC29-7F99-D6FAA4B1A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C00CF-3F30-4D91-AD59-0BA613A8F4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888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624FD8-15DC-DAB0-E959-24A0D568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E06843C-09A4-B3AC-2107-BE2C07B97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76DB6E9-E7BA-0BCF-5619-5C34B2573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ABEE508-FB9E-6927-BF4A-C8E52F2AA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D9A82D2-D266-5758-C47C-A61E42463E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651FE8B-5D6B-881D-9FAE-A32BBE68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B2CE1-1042-46FB-88EE-F74DC8EF2588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0C18DBD-AE77-879F-EDEF-F98A761AF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2AFC58A-D9AC-0C93-4E42-9E10EC36B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C00CF-3F30-4D91-AD59-0BA613A8F4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9782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2496E2-A87C-FA57-B754-A07CA2A7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694DD33-FDB5-01CA-3EB7-4260547FB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B2CE1-1042-46FB-88EE-F74DC8EF2588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23E4D02-A779-E9E2-FA31-49C02EA75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1A0EC7-F006-F440-B56B-2A0EF537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C00CF-3F30-4D91-AD59-0BA613A8F4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037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04941D7-1028-0F3A-FFD7-3BDC79B71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B2CE1-1042-46FB-88EE-F74DC8EF2588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A684EC6-E5CC-03F5-37FD-73684193C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059B05-D23A-56B3-C0EE-89D2B145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C00CF-3F30-4D91-AD59-0BA613A8F4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7075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E7CE2C-6A06-23EA-EB3A-C1016E46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9B4C02-EB8D-8D6A-3F53-9C1787C2A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97C83E7-719D-F25C-22D7-64DEB41FE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32247F8-ACF2-E823-F8D2-DBE41598E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B2CE1-1042-46FB-88EE-F74DC8EF2588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098EFA7-54C1-9707-B5FE-179614445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28179A-C66B-A31E-0516-0545DB06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C00CF-3F30-4D91-AD59-0BA613A8F4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3127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7E29D6-79CC-1308-2859-A2B113929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858BC9C-8DA4-66CE-89F8-E689F8ED95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3D87DD-4A2E-85A7-7FB9-AEF410AFD0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0A15935-05AF-F7C8-DDDB-59C1E7F6A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B2CE1-1042-46FB-88EE-F74DC8EF2588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3BF8181-ECC5-D8B7-0B63-D25C8AA9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C011F6-2941-A569-2E7A-97CEF641F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C00CF-3F30-4D91-AD59-0BA613A8F4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0011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3FD1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F063687-687B-41F7-9167-E0D5853BE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34C920-9BED-C64C-BCC1-EDB380C9C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3707A1-F26B-193E-41C2-4DE7352A4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B2CE1-1042-46FB-88EE-F74DC8EF2588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EB2A17-050F-ABEA-3C5F-52A012045D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6E16DD9-4D6D-4BA3-7E79-E2EA6A771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C00CF-3F30-4D91-AD59-0BA613A8F43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MSIPCMContentMarking" descr="{&quot;HashCode&quot;:258068599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5EEF298B-AA9E-069F-2CB9-CB140FBC89E3}"/>
              </a:ext>
            </a:extLst>
          </p:cNvPr>
          <p:cNvSpPr txBox="1"/>
          <p:nvPr userDrawn="1"/>
        </p:nvSpPr>
        <p:spPr>
          <a:xfrm>
            <a:off x="0" y="0"/>
            <a:ext cx="1194628" cy="24525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altLang="zh-TW" sz="900">
                <a:solidFill>
                  <a:srgbClr val="000000"/>
                </a:solidFill>
                <a:latin typeface="Calibri" panose="020F0502020204030204" pitchFamily="34" charset="0"/>
              </a:rPr>
              <a:t>Micron Confidential</a:t>
            </a:r>
            <a:endParaRPr lang="zh-TW" altLang="en-US" sz="9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MSIPCMContentMarking" descr="{&quot;HashCode&quot;:282206168,&quot;Placement&quot;:&quot;Footer&quot;,&quot;Top&quot;:520.68866,&quot;Left&quot;:0.0,&quot;SlideWidth&quot;:960,&quot;SlideHeight&quot;:540}">
            <a:extLst>
              <a:ext uri="{FF2B5EF4-FFF2-40B4-BE49-F238E27FC236}">
                <a16:creationId xmlns:a16="http://schemas.microsoft.com/office/drawing/2014/main" id="{F20F2AFB-358A-32C4-D202-29F6E02BE7A1}"/>
              </a:ext>
            </a:extLst>
          </p:cNvPr>
          <p:cNvSpPr txBox="1"/>
          <p:nvPr userDrawn="1"/>
        </p:nvSpPr>
        <p:spPr>
          <a:xfrm>
            <a:off x="0" y="6612746"/>
            <a:ext cx="1194628" cy="24525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altLang="zh-TW" sz="900">
                <a:solidFill>
                  <a:srgbClr val="000000"/>
                </a:solidFill>
                <a:latin typeface="Calibri" panose="020F0502020204030204" pitchFamily="34" charset="0"/>
              </a:rPr>
              <a:t>Micron Confidential</a:t>
            </a:r>
            <a:endParaRPr lang="zh-TW" altLang="en-US" sz="9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48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B96001D-19FE-EEE2-C592-56F320603A56}"/>
              </a:ext>
            </a:extLst>
          </p:cNvPr>
          <p:cNvSpPr/>
          <p:nvPr/>
        </p:nvSpPr>
        <p:spPr>
          <a:xfrm>
            <a:off x="-1677841" y="2729022"/>
            <a:ext cx="12544159" cy="1021976"/>
          </a:xfrm>
          <a:prstGeom prst="rect">
            <a:avLst/>
          </a:prstGeom>
          <a:solidFill>
            <a:srgbClr val="00AAE1">
              <a:alpha val="5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B462B6-8EEF-0A85-DE90-B24F05D3E909}"/>
              </a:ext>
            </a:extLst>
          </p:cNvPr>
          <p:cNvSpPr/>
          <p:nvPr/>
        </p:nvSpPr>
        <p:spPr>
          <a:xfrm>
            <a:off x="318654" y="315478"/>
            <a:ext cx="11554691" cy="6225310"/>
          </a:xfrm>
          <a:prstGeom prst="rect">
            <a:avLst/>
          </a:prstGeom>
          <a:noFill/>
          <a:ln w="38100">
            <a:solidFill>
              <a:srgbClr val="00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" name="圖片 5" descr="一張含有 文字, 樹, 室外, 天空 的圖片&#10;&#10;自動產生的描述">
            <a:extLst>
              <a:ext uri="{FF2B5EF4-FFF2-40B4-BE49-F238E27FC236}">
                <a16:creationId xmlns:a16="http://schemas.microsoft.com/office/drawing/2014/main" id="{D612B041-D97C-3FF2-87C4-1FF4FE9ED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5477" y="1120629"/>
            <a:ext cx="6929440" cy="461500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C842CBA-E560-8AB3-C368-2752182ACBBF}"/>
              </a:ext>
            </a:extLst>
          </p:cNvPr>
          <p:cNvSpPr txBox="1"/>
          <p:nvPr/>
        </p:nvSpPr>
        <p:spPr>
          <a:xfrm>
            <a:off x="5229890" y="2947622"/>
            <a:ext cx="559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Intern Group competition</a:t>
            </a:r>
            <a:endParaRPr lang="zh-TW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33EED0E-42C5-48C9-2720-633C8610D95B}"/>
              </a:ext>
            </a:extLst>
          </p:cNvPr>
          <p:cNvSpPr txBox="1"/>
          <p:nvPr/>
        </p:nvSpPr>
        <p:spPr>
          <a:xfrm>
            <a:off x="3298307" y="1683538"/>
            <a:ext cx="5595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G11</a:t>
            </a:r>
            <a:endParaRPr lang="zh-TW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3464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01DC16-A4C2-D92C-C087-45F71752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B69D4-84BB-B9AD-F521-A989A9C78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64624D9-6406-B83D-B6B7-4DC17A89260B}"/>
              </a:ext>
            </a:extLst>
          </p:cNvPr>
          <p:cNvSpPr/>
          <p:nvPr/>
        </p:nvSpPr>
        <p:spPr>
          <a:xfrm>
            <a:off x="0" y="2681532"/>
            <a:ext cx="12192000" cy="1494936"/>
          </a:xfrm>
          <a:prstGeom prst="rect">
            <a:avLst/>
          </a:prstGeom>
          <a:solidFill>
            <a:srgbClr val="00AAE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9AD954-C46B-B5B6-5907-0419E17E0576}"/>
              </a:ext>
            </a:extLst>
          </p:cNvPr>
          <p:cNvSpPr txBox="1"/>
          <p:nvPr/>
        </p:nvSpPr>
        <p:spPr>
          <a:xfrm>
            <a:off x="2356097" y="3044279"/>
            <a:ext cx="74798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THANKS FOR WATCHING! </a:t>
            </a:r>
            <a:endParaRPr lang="zh-TW" altLang="en-US" sz="4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7777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7C15D4C-0615-8A2E-A431-16F13E2B2A9A}"/>
              </a:ext>
            </a:extLst>
          </p:cNvPr>
          <p:cNvSpPr/>
          <p:nvPr/>
        </p:nvSpPr>
        <p:spPr>
          <a:xfrm>
            <a:off x="0" y="359703"/>
            <a:ext cx="2041452" cy="683923"/>
          </a:xfrm>
          <a:prstGeom prst="rect">
            <a:avLst/>
          </a:prstGeom>
          <a:solidFill>
            <a:srgbClr val="00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EDC7AF6-DAE5-66CD-F05D-B774D730B127}"/>
              </a:ext>
            </a:extLst>
          </p:cNvPr>
          <p:cNvSpPr txBox="1"/>
          <p:nvPr/>
        </p:nvSpPr>
        <p:spPr>
          <a:xfrm>
            <a:off x="-2249881" y="491414"/>
            <a:ext cx="6100618" cy="420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zh-TW" altLang="en-US" sz="2000" b="1" u="sng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報告內容</a:t>
            </a:r>
            <a:endParaRPr lang="en-US" altLang="zh-TW" sz="2000" b="1" u="sng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3F429AE-D2E6-3046-9DC5-C5BBACF19463}"/>
              </a:ext>
            </a:extLst>
          </p:cNvPr>
          <p:cNvSpPr txBox="1"/>
          <p:nvPr/>
        </p:nvSpPr>
        <p:spPr>
          <a:xfrm>
            <a:off x="163881" y="1194208"/>
            <a:ext cx="10596268" cy="767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ts val="2800"/>
              </a:lnSpc>
              <a:buNone/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採訪團隊中五位實習生所屬部門</a:t>
            </a:r>
            <a:r>
              <a:rPr lang="zh-TW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包含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EAD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IE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DS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PH PEE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EESA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等部門</a:t>
            </a:r>
            <a:r>
              <a:rPr lang="zh-TW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多方面了解不同部門之專業，並結合專業和趣味的問題</a:t>
            </a:r>
            <a:r>
              <a:rPr lang="zh-TW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讓大家更能體會在美光的日常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BB26CF-6668-204B-8D32-3215A33D65E0}"/>
              </a:ext>
            </a:extLst>
          </p:cNvPr>
          <p:cNvSpPr/>
          <p:nvPr/>
        </p:nvSpPr>
        <p:spPr>
          <a:xfrm>
            <a:off x="0" y="2287864"/>
            <a:ext cx="2041452" cy="683923"/>
          </a:xfrm>
          <a:prstGeom prst="rect">
            <a:avLst/>
          </a:prstGeom>
          <a:solidFill>
            <a:srgbClr val="00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1598156-A2C1-9973-2002-09E6043C1CCF}"/>
              </a:ext>
            </a:extLst>
          </p:cNvPr>
          <p:cNvSpPr txBox="1"/>
          <p:nvPr/>
        </p:nvSpPr>
        <p:spPr>
          <a:xfrm>
            <a:off x="-2249881" y="2408944"/>
            <a:ext cx="6100618" cy="420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zh-TW" altLang="en-US" sz="2000" b="1" u="sng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組員介紹</a:t>
            </a:r>
            <a:endParaRPr lang="en-US" altLang="zh-TW" sz="2000" b="1" u="sng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 descr="一張含有 個人, 男人, 室外, 天空 的圖片&#10;&#10;自動產生的描述">
            <a:extLst>
              <a:ext uri="{FF2B5EF4-FFF2-40B4-BE49-F238E27FC236}">
                <a16:creationId xmlns:a16="http://schemas.microsoft.com/office/drawing/2014/main" id="{D4A2079C-EC4E-73AA-D235-56C6AAC57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" t="3132" r="31679" b="6449"/>
          <a:stretch/>
        </p:blipFill>
        <p:spPr>
          <a:xfrm>
            <a:off x="6936470" y="2287864"/>
            <a:ext cx="1571754" cy="1571754"/>
          </a:xfrm>
          <a:prstGeom prst="ellipse">
            <a:avLst/>
          </a:prstGeom>
        </p:spPr>
      </p:pic>
      <p:pic>
        <p:nvPicPr>
          <p:cNvPr id="14" name="圖片 13" descr="一張含有 文字, 個人, 景色, 房間 的圖片&#10;&#10;自動產生的描述">
            <a:extLst>
              <a:ext uri="{FF2B5EF4-FFF2-40B4-BE49-F238E27FC236}">
                <a16:creationId xmlns:a16="http://schemas.microsoft.com/office/drawing/2014/main" id="{FEE96EF6-6909-8D4D-B91D-F6BA147AF9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" t="26324" r="6154" b="3437"/>
          <a:stretch/>
        </p:blipFill>
        <p:spPr>
          <a:xfrm>
            <a:off x="2921248" y="2287864"/>
            <a:ext cx="1571755" cy="1571755"/>
          </a:xfrm>
          <a:prstGeom prst="ellipse">
            <a:avLst/>
          </a:prstGeom>
        </p:spPr>
      </p:pic>
      <p:pic>
        <p:nvPicPr>
          <p:cNvPr id="16" name="圖片 15" descr="一張含有 水, 室外, 天空, 個人 的圖片&#10;&#10;自動產生的描述">
            <a:extLst>
              <a:ext uri="{FF2B5EF4-FFF2-40B4-BE49-F238E27FC236}">
                <a16:creationId xmlns:a16="http://schemas.microsoft.com/office/drawing/2014/main" id="{F493A3B7-2222-A90F-685D-449D4A71A1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9784" r="19958" b="20185"/>
          <a:stretch/>
        </p:blipFill>
        <p:spPr>
          <a:xfrm>
            <a:off x="4928859" y="2287863"/>
            <a:ext cx="1571755" cy="1571755"/>
          </a:xfrm>
          <a:prstGeom prst="ellipse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61930344-6220-7735-78A3-056135330789}"/>
              </a:ext>
            </a:extLst>
          </p:cNvPr>
          <p:cNvSpPr txBox="1"/>
          <p:nvPr/>
        </p:nvSpPr>
        <p:spPr>
          <a:xfrm>
            <a:off x="3056459" y="3970775"/>
            <a:ext cx="1238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Ann Lin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284BA45-562C-1E6D-8D30-AAD460B73F0A}"/>
              </a:ext>
            </a:extLst>
          </p:cNvPr>
          <p:cNvSpPr txBox="1"/>
          <p:nvPr/>
        </p:nvSpPr>
        <p:spPr>
          <a:xfrm>
            <a:off x="5095627" y="3970775"/>
            <a:ext cx="1238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Eric Jair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F361D2E-10E5-4419-9FD5-A314F9DCA531}"/>
              </a:ext>
            </a:extLst>
          </p:cNvPr>
          <p:cNvSpPr txBox="1"/>
          <p:nvPr/>
        </p:nvSpPr>
        <p:spPr>
          <a:xfrm>
            <a:off x="7103238" y="3970775"/>
            <a:ext cx="1238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Jackson Hu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6089C4B-D329-4055-260E-EC6A4234B8E0}"/>
              </a:ext>
            </a:extLst>
          </p:cNvPr>
          <p:cNvSpPr txBox="1"/>
          <p:nvPr/>
        </p:nvSpPr>
        <p:spPr>
          <a:xfrm>
            <a:off x="9110848" y="3970775"/>
            <a:ext cx="1238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Ruby Yu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" name="圖片 23" descr="一張含有 草, 天空, 室外, 個人 的圖片&#10;&#10;自動產生的描述">
            <a:extLst>
              <a:ext uri="{FF2B5EF4-FFF2-40B4-BE49-F238E27FC236}">
                <a16:creationId xmlns:a16="http://schemas.microsoft.com/office/drawing/2014/main" id="{7668395F-C56A-9979-9570-DC6A3F4861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13992" r="15405" b="-222"/>
          <a:stretch/>
        </p:blipFill>
        <p:spPr>
          <a:xfrm>
            <a:off x="1683029" y="4389708"/>
            <a:ext cx="1571756" cy="1571756"/>
          </a:xfrm>
          <a:prstGeom prst="ellipse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092AB373-E400-0C1C-BD8A-50ADD594DAA8}"/>
              </a:ext>
            </a:extLst>
          </p:cNvPr>
          <p:cNvSpPr txBox="1"/>
          <p:nvPr/>
        </p:nvSpPr>
        <p:spPr>
          <a:xfrm>
            <a:off x="1849798" y="6072620"/>
            <a:ext cx="1238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Ally Juan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340ED42-8783-1F83-F301-8EEC4FF125EE}"/>
              </a:ext>
            </a:extLst>
          </p:cNvPr>
          <p:cNvSpPr txBox="1"/>
          <p:nvPr/>
        </p:nvSpPr>
        <p:spPr>
          <a:xfrm>
            <a:off x="4046394" y="6072619"/>
            <a:ext cx="1238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Alex Tsai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1" name="圖片 30" descr="一張含有 天空, 室外, 草 的圖片&#10;&#10;自動產生的描述">
            <a:extLst>
              <a:ext uri="{FF2B5EF4-FFF2-40B4-BE49-F238E27FC236}">
                <a16:creationId xmlns:a16="http://schemas.microsoft.com/office/drawing/2014/main" id="{5276A4F9-ADE8-3520-3B59-A3C5CB86D8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0" t="37631" r="10285" b="17898"/>
          <a:stretch/>
        </p:blipFill>
        <p:spPr>
          <a:xfrm>
            <a:off x="3879623" y="4389707"/>
            <a:ext cx="1571757" cy="1571757"/>
          </a:xfrm>
          <a:prstGeom prst="ellipse">
            <a:avLst/>
          </a:prstGeom>
        </p:spPr>
      </p:pic>
      <p:pic>
        <p:nvPicPr>
          <p:cNvPr id="33" name="圖片 32" descr="一張含有 室外, 天空, 個人, 男人 的圖片&#10;&#10;自動產生的描述">
            <a:extLst>
              <a:ext uri="{FF2B5EF4-FFF2-40B4-BE49-F238E27FC236}">
                <a16:creationId xmlns:a16="http://schemas.microsoft.com/office/drawing/2014/main" id="{A7096228-2AB1-4FA2-21D2-D737ED21B1E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92" r="20707" b="10998"/>
          <a:stretch/>
        </p:blipFill>
        <p:spPr>
          <a:xfrm>
            <a:off x="6076218" y="4389707"/>
            <a:ext cx="1571756" cy="1571756"/>
          </a:xfrm>
          <a:prstGeom prst="ellipse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307088B4-54AA-9956-E422-E7E3007E4392}"/>
              </a:ext>
            </a:extLst>
          </p:cNvPr>
          <p:cNvSpPr txBox="1"/>
          <p:nvPr/>
        </p:nvSpPr>
        <p:spPr>
          <a:xfrm>
            <a:off x="6242987" y="6072619"/>
            <a:ext cx="1238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Alan Yang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6" name="圖片 35" descr="一張含有 室內, 個人 的圖片&#10;&#10;自動產生的描述">
            <a:extLst>
              <a:ext uri="{FF2B5EF4-FFF2-40B4-BE49-F238E27FC236}">
                <a16:creationId xmlns:a16="http://schemas.microsoft.com/office/drawing/2014/main" id="{BF42FE52-E526-365B-B9BB-33FEE183EF0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2" t="17622" r="13263" b="16263"/>
          <a:stretch/>
        </p:blipFill>
        <p:spPr>
          <a:xfrm>
            <a:off x="8156945" y="4389707"/>
            <a:ext cx="1571757" cy="1571757"/>
          </a:xfrm>
          <a:prstGeom prst="ellipse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BAE0DADF-C754-1D21-63D3-E6057FC400F4}"/>
              </a:ext>
            </a:extLst>
          </p:cNvPr>
          <p:cNvSpPr txBox="1"/>
          <p:nvPr/>
        </p:nvSpPr>
        <p:spPr>
          <a:xfrm>
            <a:off x="8323714" y="6072619"/>
            <a:ext cx="1238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Peter Li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9" name="圖片 38" descr="一張含有 海灘, 室外, 天空, 水 的圖片&#10;&#10;自動產生的描述">
            <a:extLst>
              <a:ext uri="{FF2B5EF4-FFF2-40B4-BE49-F238E27FC236}">
                <a16:creationId xmlns:a16="http://schemas.microsoft.com/office/drawing/2014/main" id="{B9C8EC25-F8CD-3DC3-4176-2EECB96B6F1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" t="17029" r="33022" b="33400"/>
          <a:stretch/>
        </p:blipFill>
        <p:spPr>
          <a:xfrm>
            <a:off x="10237673" y="4389706"/>
            <a:ext cx="1571757" cy="1571757"/>
          </a:xfrm>
          <a:prstGeom prst="ellipse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13D18412-F4DC-BE35-9371-C561E5B8628D}"/>
              </a:ext>
            </a:extLst>
          </p:cNvPr>
          <p:cNvSpPr txBox="1"/>
          <p:nvPr/>
        </p:nvSpPr>
        <p:spPr>
          <a:xfrm>
            <a:off x="10404441" y="6072619"/>
            <a:ext cx="1238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Max Liu</a:t>
            </a:r>
            <a:endParaRPr lang="zh-TW" altLang="en-US" sz="1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 descr="一張含有 桌, 個人, 室外, 植物 的圖片&#10;&#10;自動產生的描述">
            <a:extLst>
              <a:ext uri="{FF2B5EF4-FFF2-40B4-BE49-F238E27FC236}">
                <a16:creationId xmlns:a16="http://schemas.microsoft.com/office/drawing/2014/main" id="{FDE51A79-9C8F-1A42-A629-52751EDAE0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9" r="10394" b="11097"/>
          <a:stretch/>
        </p:blipFill>
        <p:spPr>
          <a:xfrm>
            <a:off x="8942822" y="2287863"/>
            <a:ext cx="1571756" cy="157175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10356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808BA9-667E-D464-C4A8-587F4B7453C0}"/>
              </a:ext>
            </a:extLst>
          </p:cNvPr>
          <p:cNvSpPr/>
          <p:nvPr/>
        </p:nvSpPr>
        <p:spPr>
          <a:xfrm>
            <a:off x="-32839" y="-23812"/>
            <a:ext cx="6128839" cy="6881812"/>
          </a:xfrm>
          <a:prstGeom prst="rect">
            <a:avLst/>
          </a:prstGeom>
          <a:solidFill>
            <a:srgbClr val="00AAE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C94D331-7EE4-A14C-16E3-931AB90B2259}"/>
              </a:ext>
            </a:extLst>
          </p:cNvPr>
          <p:cNvSpPr txBox="1"/>
          <p:nvPr/>
        </p:nvSpPr>
        <p:spPr>
          <a:xfrm>
            <a:off x="7407861" y="1005016"/>
            <a:ext cx="6100618" cy="1485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設計開發系統 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分析生產資料，找出影響因子需求端討論 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 &amp; service team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合作發掘問題</a:t>
            </a:r>
          </a:p>
          <a:p>
            <a:pPr lvl="1">
              <a:lnSpc>
                <a:spcPts val="2800"/>
              </a:lnSpc>
            </a:pP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Team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:PH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LEAN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Yield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MFG/IoT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A321CF8-2CA4-6BB4-9FA0-AEB9FF1ECE83}"/>
              </a:ext>
            </a:extLst>
          </p:cNvPr>
          <p:cNvSpPr/>
          <p:nvPr/>
        </p:nvSpPr>
        <p:spPr>
          <a:xfrm>
            <a:off x="5846358" y="193657"/>
            <a:ext cx="1667833" cy="845900"/>
          </a:xfrm>
          <a:prstGeom prst="rect">
            <a:avLst/>
          </a:prstGeom>
          <a:solidFill>
            <a:srgbClr val="3F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6741BF6-8D98-6A1C-E2C9-DE266DE1E8EE}"/>
              </a:ext>
            </a:extLst>
          </p:cNvPr>
          <p:cNvSpPr/>
          <p:nvPr/>
        </p:nvSpPr>
        <p:spPr>
          <a:xfrm>
            <a:off x="6127827" y="274649"/>
            <a:ext cx="1298444" cy="683923"/>
          </a:xfrm>
          <a:prstGeom prst="rect">
            <a:avLst/>
          </a:prstGeom>
          <a:solidFill>
            <a:srgbClr val="00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8C07F9-0D98-C598-F8B3-275E5DCE433D}"/>
              </a:ext>
            </a:extLst>
          </p:cNvPr>
          <p:cNvSpPr txBox="1"/>
          <p:nvPr/>
        </p:nvSpPr>
        <p:spPr>
          <a:xfrm>
            <a:off x="6476325" y="385774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DS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B5348FE-40C1-DAB5-5EEF-BC36FA3256C3}"/>
              </a:ext>
            </a:extLst>
          </p:cNvPr>
          <p:cNvSpPr txBox="1"/>
          <p:nvPr/>
        </p:nvSpPr>
        <p:spPr>
          <a:xfrm>
            <a:off x="1259019" y="1043630"/>
            <a:ext cx="6100618" cy="1132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Assembly(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管理封裝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flow) 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Layout(MTB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空間佈局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Testing(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測試算利用率，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MFG loss)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1843BCE-86CC-4EEC-387F-4201E8B76D90}"/>
              </a:ext>
            </a:extLst>
          </p:cNvPr>
          <p:cNvSpPr txBox="1"/>
          <p:nvPr/>
        </p:nvSpPr>
        <p:spPr>
          <a:xfrm>
            <a:off x="1301392" y="4423282"/>
            <a:ext cx="6100618" cy="420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ts val="2800"/>
              </a:lnSpc>
            </a:pPr>
            <a:r>
              <a:rPr lang="zh-TW" altLang="en-US" sz="20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密切合作部門</a:t>
            </a:r>
            <a:endParaRPr lang="en-US" altLang="zh-TW" sz="20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8382B35-3C52-C574-B0CA-226B6E75BB9D}"/>
              </a:ext>
            </a:extLst>
          </p:cNvPr>
          <p:cNvSpPr/>
          <p:nvPr/>
        </p:nvSpPr>
        <p:spPr>
          <a:xfrm>
            <a:off x="1613250" y="4478527"/>
            <a:ext cx="60960" cy="3399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206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160413-37D9-7162-14EF-AAFDAF54097D}"/>
              </a:ext>
            </a:extLst>
          </p:cNvPr>
          <p:cNvSpPr txBox="1"/>
          <p:nvPr/>
        </p:nvSpPr>
        <p:spPr>
          <a:xfrm>
            <a:off x="1301392" y="410277"/>
            <a:ext cx="6100618" cy="420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ts val="2800"/>
              </a:lnSpc>
            </a:pPr>
            <a:r>
              <a:rPr lang="zh-TW" altLang="en-US" sz="20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部門在幹嘛</a:t>
            </a:r>
            <a:r>
              <a:rPr lang="en-US" altLang="zh-TW" sz="20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?!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55A5C08-2298-44F0-E292-B195ABA9A15C}"/>
              </a:ext>
            </a:extLst>
          </p:cNvPr>
          <p:cNvSpPr/>
          <p:nvPr/>
        </p:nvSpPr>
        <p:spPr>
          <a:xfrm>
            <a:off x="1595320" y="422655"/>
            <a:ext cx="72836" cy="414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206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E52F40B-5084-EC03-E7D1-07638502ECC9}"/>
              </a:ext>
            </a:extLst>
          </p:cNvPr>
          <p:cNvSpPr txBox="1"/>
          <p:nvPr/>
        </p:nvSpPr>
        <p:spPr>
          <a:xfrm>
            <a:off x="7443275" y="409688"/>
            <a:ext cx="6100618" cy="420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ts val="2800"/>
              </a:lnSpc>
            </a:pPr>
            <a:r>
              <a:rPr lang="zh-TW" altLang="en-US" sz="20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部門在幹嘛</a:t>
            </a:r>
            <a:r>
              <a:rPr lang="en-US" altLang="zh-TW" sz="20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?!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49E8696-4479-09E6-D47C-D451D340FB5A}"/>
              </a:ext>
            </a:extLst>
          </p:cNvPr>
          <p:cNvSpPr/>
          <p:nvPr/>
        </p:nvSpPr>
        <p:spPr>
          <a:xfrm>
            <a:off x="7737203" y="422066"/>
            <a:ext cx="72836" cy="414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206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3530E61-E3DC-EC5F-BF97-61F71E600746}"/>
              </a:ext>
            </a:extLst>
          </p:cNvPr>
          <p:cNvSpPr/>
          <p:nvPr/>
        </p:nvSpPr>
        <p:spPr>
          <a:xfrm>
            <a:off x="-304798" y="197726"/>
            <a:ext cx="1667833" cy="845900"/>
          </a:xfrm>
          <a:prstGeom prst="rect">
            <a:avLst/>
          </a:prstGeom>
          <a:solidFill>
            <a:srgbClr val="3F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5A57DEF-375A-05E8-6E7E-5935DCF5DD73}"/>
              </a:ext>
            </a:extLst>
          </p:cNvPr>
          <p:cNvSpPr/>
          <p:nvPr/>
        </p:nvSpPr>
        <p:spPr>
          <a:xfrm>
            <a:off x="-23329" y="278718"/>
            <a:ext cx="1298444" cy="683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AB3A3AF-DBF7-29CC-EAF9-234079548D90}"/>
              </a:ext>
            </a:extLst>
          </p:cNvPr>
          <p:cNvSpPr txBox="1"/>
          <p:nvPr/>
        </p:nvSpPr>
        <p:spPr>
          <a:xfrm>
            <a:off x="400510" y="389843"/>
            <a:ext cx="450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IE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600A14E-2E9F-6120-708B-142A04EF3251}"/>
              </a:ext>
            </a:extLst>
          </p:cNvPr>
          <p:cNvSpPr txBox="1"/>
          <p:nvPr/>
        </p:nvSpPr>
        <p:spPr>
          <a:xfrm>
            <a:off x="1301392" y="2790976"/>
            <a:ext cx="6100618" cy="420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ts val="2800"/>
              </a:lnSpc>
            </a:pPr>
            <a:r>
              <a:rPr lang="zh-TW" altLang="en-US" sz="20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部門需要的能力與人格特質</a:t>
            </a:r>
            <a:endParaRPr lang="en-US" altLang="zh-TW" sz="20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386818F-5371-47EE-CCC1-F376A334EF5C}"/>
              </a:ext>
            </a:extLst>
          </p:cNvPr>
          <p:cNvSpPr/>
          <p:nvPr/>
        </p:nvSpPr>
        <p:spPr>
          <a:xfrm>
            <a:off x="1613250" y="2846221"/>
            <a:ext cx="60960" cy="3399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0A8927D-BDF1-A629-55F2-06FC616BC4BE}"/>
              </a:ext>
            </a:extLst>
          </p:cNvPr>
          <p:cNvSpPr txBox="1"/>
          <p:nvPr/>
        </p:nvSpPr>
        <p:spPr>
          <a:xfrm>
            <a:off x="6491892" y="5183370"/>
            <a:ext cx="6100618" cy="420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ts val="2800"/>
              </a:lnSpc>
            </a:pPr>
            <a:r>
              <a:rPr lang="zh-TW" altLang="en-US" sz="2000" b="1" u="sng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部門需要的能力與人格特質</a:t>
            </a:r>
            <a:endParaRPr lang="en-US" altLang="zh-TW" sz="2000" b="1" u="sng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97C03CCE-8483-EC2A-436B-12BE43FDE67D}"/>
              </a:ext>
            </a:extLst>
          </p:cNvPr>
          <p:cNvSpPr/>
          <p:nvPr/>
        </p:nvSpPr>
        <p:spPr>
          <a:xfrm>
            <a:off x="1028423" y="5175398"/>
            <a:ext cx="616889" cy="616889"/>
          </a:xfrm>
          <a:prstGeom prst="ellipse">
            <a:avLst/>
          </a:prstGeom>
          <a:solidFill>
            <a:srgbClr val="00AAE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2EA7CC9D-5C37-23AF-708F-646E8F49FA2B}"/>
              </a:ext>
            </a:extLst>
          </p:cNvPr>
          <p:cNvSpPr/>
          <p:nvPr/>
        </p:nvSpPr>
        <p:spPr>
          <a:xfrm>
            <a:off x="1798092" y="5174385"/>
            <a:ext cx="616889" cy="616889"/>
          </a:xfrm>
          <a:prstGeom prst="ellipse">
            <a:avLst/>
          </a:prstGeom>
          <a:solidFill>
            <a:srgbClr val="00AAE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A5AA76A5-BE9A-822B-B577-5FF983FDF86C}"/>
              </a:ext>
            </a:extLst>
          </p:cNvPr>
          <p:cNvSpPr/>
          <p:nvPr/>
        </p:nvSpPr>
        <p:spPr>
          <a:xfrm>
            <a:off x="2567761" y="5177603"/>
            <a:ext cx="616889" cy="616889"/>
          </a:xfrm>
          <a:prstGeom prst="ellipse">
            <a:avLst/>
          </a:prstGeom>
          <a:solidFill>
            <a:srgbClr val="00AAE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CDD058E-F318-760E-7637-C91B8A7AFC0B}"/>
              </a:ext>
            </a:extLst>
          </p:cNvPr>
          <p:cNvSpPr/>
          <p:nvPr/>
        </p:nvSpPr>
        <p:spPr>
          <a:xfrm>
            <a:off x="3333116" y="5169923"/>
            <a:ext cx="616889" cy="616889"/>
          </a:xfrm>
          <a:prstGeom prst="ellipse">
            <a:avLst/>
          </a:prstGeom>
          <a:solidFill>
            <a:srgbClr val="00AAE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CBA43379-284B-12D8-2D77-24E68057FF0C}"/>
              </a:ext>
            </a:extLst>
          </p:cNvPr>
          <p:cNvSpPr/>
          <p:nvPr/>
        </p:nvSpPr>
        <p:spPr>
          <a:xfrm>
            <a:off x="4098471" y="5177603"/>
            <a:ext cx="616889" cy="616889"/>
          </a:xfrm>
          <a:prstGeom prst="ellipse">
            <a:avLst/>
          </a:prstGeom>
          <a:solidFill>
            <a:srgbClr val="00AAE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A77D217B-C5D2-E135-F8A3-5F8447BFCEF1}"/>
              </a:ext>
            </a:extLst>
          </p:cNvPr>
          <p:cNvSpPr/>
          <p:nvPr/>
        </p:nvSpPr>
        <p:spPr>
          <a:xfrm>
            <a:off x="4863826" y="5177989"/>
            <a:ext cx="616889" cy="616889"/>
          </a:xfrm>
          <a:prstGeom prst="ellipse">
            <a:avLst/>
          </a:prstGeom>
          <a:solidFill>
            <a:srgbClr val="00AAE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61F3DA41-4E01-27D0-0CD0-0F1493BEDB3E}"/>
              </a:ext>
            </a:extLst>
          </p:cNvPr>
          <p:cNvSpPr/>
          <p:nvPr/>
        </p:nvSpPr>
        <p:spPr>
          <a:xfrm>
            <a:off x="683041" y="5920904"/>
            <a:ext cx="616889" cy="616889"/>
          </a:xfrm>
          <a:prstGeom prst="ellipse">
            <a:avLst/>
          </a:prstGeom>
          <a:solidFill>
            <a:srgbClr val="00AAE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952F1CBC-DA18-6FEB-750F-71978388CF1F}"/>
              </a:ext>
            </a:extLst>
          </p:cNvPr>
          <p:cNvSpPr/>
          <p:nvPr/>
        </p:nvSpPr>
        <p:spPr>
          <a:xfrm>
            <a:off x="1452710" y="5919891"/>
            <a:ext cx="616889" cy="616889"/>
          </a:xfrm>
          <a:prstGeom prst="ellipse">
            <a:avLst/>
          </a:prstGeom>
          <a:solidFill>
            <a:srgbClr val="00AAE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806E56E1-CF78-CD39-3A4E-B86E998E9042}"/>
              </a:ext>
            </a:extLst>
          </p:cNvPr>
          <p:cNvSpPr/>
          <p:nvPr/>
        </p:nvSpPr>
        <p:spPr>
          <a:xfrm>
            <a:off x="2222379" y="5923109"/>
            <a:ext cx="616889" cy="616889"/>
          </a:xfrm>
          <a:prstGeom prst="ellipse">
            <a:avLst/>
          </a:prstGeom>
          <a:solidFill>
            <a:srgbClr val="00AAE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778B799F-AC72-F662-FA85-937D7FD8FE65}"/>
              </a:ext>
            </a:extLst>
          </p:cNvPr>
          <p:cNvSpPr/>
          <p:nvPr/>
        </p:nvSpPr>
        <p:spPr>
          <a:xfrm>
            <a:off x="2987734" y="5915429"/>
            <a:ext cx="616889" cy="616889"/>
          </a:xfrm>
          <a:prstGeom prst="ellipse">
            <a:avLst/>
          </a:prstGeom>
          <a:solidFill>
            <a:srgbClr val="00AAE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7E936D82-D263-9010-585F-E0C1C0DD6C7B}"/>
              </a:ext>
            </a:extLst>
          </p:cNvPr>
          <p:cNvSpPr/>
          <p:nvPr/>
        </p:nvSpPr>
        <p:spPr>
          <a:xfrm>
            <a:off x="3753089" y="5923109"/>
            <a:ext cx="616889" cy="616889"/>
          </a:xfrm>
          <a:prstGeom prst="ellipse">
            <a:avLst/>
          </a:prstGeom>
          <a:solidFill>
            <a:srgbClr val="00AAE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766AEB9A-C917-FA87-44D7-EBEA752D60E8}"/>
              </a:ext>
            </a:extLst>
          </p:cNvPr>
          <p:cNvSpPr/>
          <p:nvPr/>
        </p:nvSpPr>
        <p:spPr>
          <a:xfrm>
            <a:off x="4518444" y="5923495"/>
            <a:ext cx="616889" cy="616889"/>
          </a:xfrm>
          <a:prstGeom prst="ellipse">
            <a:avLst/>
          </a:prstGeom>
          <a:solidFill>
            <a:srgbClr val="00AAE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7C690A41-0D16-B483-0217-3A22D47C1D35}"/>
              </a:ext>
            </a:extLst>
          </p:cNvPr>
          <p:cNvSpPr/>
          <p:nvPr/>
        </p:nvSpPr>
        <p:spPr>
          <a:xfrm>
            <a:off x="5283799" y="5914970"/>
            <a:ext cx="616889" cy="616889"/>
          </a:xfrm>
          <a:prstGeom prst="ellipse">
            <a:avLst/>
          </a:prstGeom>
          <a:solidFill>
            <a:srgbClr val="00AAE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D6D72C9-C77C-5A8F-9494-051FCFC751A5}"/>
              </a:ext>
            </a:extLst>
          </p:cNvPr>
          <p:cNvSpPr txBox="1"/>
          <p:nvPr/>
        </p:nvSpPr>
        <p:spPr>
          <a:xfrm>
            <a:off x="7443275" y="2748771"/>
            <a:ext cx="6100618" cy="420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ts val="2800"/>
              </a:lnSpc>
            </a:pPr>
            <a:r>
              <a:rPr lang="zh-TW" altLang="en-US" sz="20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部門需要的能力與人格特質</a:t>
            </a:r>
            <a:endParaRPr lang="en-US" altLang="zh-TW" sz="20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D1914A3-CC1D-E65B-8546-99EBC5090C9F}"/>
              </a:ext>
            </a:extLst>
          </p:cNvPr>
          <p:cNvSpPr/>
          <p:nvPr/>
        </p:nvSpPr>
        <p:spPr>
          <a:xfrm>
            <a:off x="7755133" y="2804016"/>
            <a:ext cx="60960" cy="3399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0A2D7EF-688F-09FD-D961-60930BBF4688}"/>
              </a:ext>
            </a:extLst>
          </p:cNvPr>
          <p:cNvSpPr txBox="1"/>
          <p:nvPr/>
        </p:nvSpPr>
        <p:spPr>
          <a:xfrm>
            <a:off x="7447710" y="4423282"/>
            <a:ext cx="6100618" cy="420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ts val="2800"/>
              </a:lnSpc>
            </a:pPr>
            <a:r>
              <a:rPr lang="zh-TW" altLang="en-US" sz="2000" b="1" u="sng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密切合作部門</a:t>
            </a:r>
            <a:endParaRPr lang="en-US" altLang="zh-TW" sz="2000" b="1" u="sng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5F9991C-4BBB-6E1F-86EB-279882D78A65}"/>
              </a:ext>
            </a:extLst>
          </p:cNvPr>
          <p:cNvSpPr/>
          <p:nvPr/>
        </p:nvSpPr>
        <p:spPr>
          <a:xfrm>
            <a:off x="7759568" y="4478527"/>
            <a:ext cx="60960" cy="3399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2060"/>
              </a:solidFill>
            </a:endParaRPr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0D68B69B-5721-CAF9-AAF5-7B90FBD86844}"/>
              </a:ext>
            </a:extLst>
          </p:cNvPr>
          <p:cNvSpPr/>
          <p:nvPr/>
        </p:nvSpPr>
        <p:spPr>
          <a:xfrm>
            <a:off x="8081315" y="5167718"/>
            <a:ext cx="616889" cy="616889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361622B7-42F9-F7F7-6DDC-DD2B70317DBC}"/>
              </a:ext>
            </a:extLst>
          </p:cNvPr>
          <p:cNvSpPr/>
          <p:nvPr/>
        </p:nvSpPr>
        <p:spPr>
          <a:xfrm>
            <a:off x="8850984" y="5166705"/>
            <a:ext cx="616889" cy="616889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365BE3BD-37D3-E3FE-16C5-C22964E87A5B}"/>
              </a:ext>
            </a:extLst>
          </p:cNvPr>
          <p:cNvSpPr/>
          <p:nvPr/>
        </p:nvSpPr>
        <p:spPr>
          <a:xfrm>
            <a:off x="9620653" y="5169923"/>
            <a:ext cx="616889" cy="616889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AF178318-4817-71AF-9599-4744B9606A42}"/>
              </a:ext>
            </a:extLst>
          </p:cNvPr>
          <p:cNvSpPr/>
          <p:nvPr/>
        </p:nvSpPr>
        <p:spPr>
          <a:xfrm>
            <a:off x="9335557" y="5915429"/>
            <a:ext cx="616889" cy="616889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DC38B99B-99F7-1500-09DE-853F49DEBD65}"/>
              </a:ext>
            </a:extLst>
          </p:cNvPr>
          <p:cNvSpPr/>
          <p:nvPr/>
        </p:nvSpPr>
        <p:spPr>
          <a:xfrm>
            <a:off x="10100912" y="5923109"/>
            <a:ext cx="616889" cy="616889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27C4571-96BC-7051-D1D6-8B5F03FC6323}"/>
              </a:ext>
            </a:extLst>
          </p:cNvPr>
          <p:cNvSpPr/>
          <p:nvPr/>
        </p:nvSpPr>
        <p:spPr>
          <a:xfrm>
            <a:off x="10866267" y="5923495"/>
            <a:ext cx="616889" cy="616889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68B3D58D-46CD-759F-3417-B87166EADB04}"/>
              </a:ext>
            </a:extLst>
          </p:cNvPr>
          <p:cNvSpPr txBox="1"/>
          <p:nvPr/>
        </p:nvSpPr>
        <p:spPr>
          <a:xfrm>
            <a:off x="1301392" y="3376079"/>
            <a:ext cx="6100618" cy="773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ts val="2800"/>
              </a:lnSpc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英文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台語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統合能力 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ts val="2800"/>
              </a:lnSpc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不怕生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正面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84A22C6B-06FB-3DE5-AE4B-81ABD548492F}"/>
              </a:ext>
            </a:extLst>
          </p:cNvPr>
          <p:cNvSpPr txBox="1"/>
          <p:nvPr/>
        </p:nvSpPr>
        <p:spPr>
          <a:xfrm>
            <a:off x="7407861" y="3377326"/>
            <a:ext cx="6100618" cy="767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ts val="2800"/>
              </a:lnSpc>
            </a:pP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具好奇心 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具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Ideas</a:t>
            </a:r>
          </a:p>
          <a:p>
            <a:pPr lvl="1">
              <a:lnSpc>
                <a:spcPts val="2800"/>
              </a:lnSpc>
            </a:pP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自動自發學習與創新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A0755262-27B1-C7DE-F6DC-0F502A42D68D}"/>
              </a:ext>
            </a:extLst>
          </p:cNvPr>
          <p:cNvSpPr txBox="1"/>
          <p:nvPr/>
        </p:nvSpPr>
        <p:spPr>
          <a:xfrm>
            <a:off x="454680" y="5244612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製造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D94369CA-1A9F-A8A1-BD8C-C03230BADBC0}"/>
              </a:ext>
            </a:extLst>
          </p:cNvPr>
          <p:cNvSpPr txBox="1"/>
          <p:nvPr/>
        </p:nvSpPr>
        <p:spPr>
          <a:xfrm>
            <a:off x="1223276" y="5255244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生管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A44EEB20-4DD2-BF18-1B56-7B6D94DA4FA8}"/>
              </a:ext>
            </a:extLst>
          </p:cNvPr>
          <p:cNvSpPr txBox="1"/>
          <p:nvPr/>
        </p:nvSpPr>
        <p:spPr>
          <a:xfrm>
            <a:off x="2002795" y="5247357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品質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6D7DADF-A65D-501A-9762-5D02A0E8D506}"/>
              </a:ext>
            </a:extLst>
          </p:cNvPr>
          <p:cNvSpPr txBox="1"/>
          <p:nvPr/>
        </p:nvSpPr>
        <p:spPr>
          <a:xfrm>
            <a:off x="2756036" y="5247357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製程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40809D56-A695-DF9E-A60C-493C257D975B}"/>
              </a:ext>
            </a:extLst>
          </p:cNvPr>
          <p:cNvSpPr txBox="1"/>
          <p:nvPr/>
        </p:nvSpPr>
        <p:spPr>
          <a:xfrm>
            <a:off x="3525867" y="5249028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設備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06AA4FB5-3296-003A-B235-C693D6E28763}"/>
              </a:ext>
            </a:extLst>
          </p:cNvPr>
          <p:cNvSpPr txBox="1"/>
          <p:nvPr/>
        </p:nvSpPr>
        <p:spPr>
          <a:xfrm>
            <a:off x="4282194" y="5258462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廠務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4077870-29D5-3D87-EA66-AB816107CBD8}"/>
              </a:ext>
            </a:extLst>
          </p:cNvPr>
          <p:cNvSpPr txBox="1"/>
          <p:nvPr/>
        </p:nvSpPr>
        <p:spPr>
          <a:xfrm>
            <a:off x="100763" y="6006147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會計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F9BF64AD-3DAB-2A3A-3EB2-5BC8955A5157}"/>
              </a:ext>
            </a:extLst>
          </p:cNvPr>
          <p:cNvSpPr txBox="1"/>
          <p:nvPr/>
        </p:nvSpPr>
        <p:spPr>
          <a:xfrm>
            <a:off x="887519" y="6065578"/>
            <a:ext cx="13183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1200"/>
              </a:lnSpc>
            </a:pPr>
            <a:r>
              <a:rPr lang="en-US" altLang="zh-TW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Costing</a:t>
            </a:r>
          </a:p>
          <a:p>
            <a:pPr lvl="1" algn="ctr">
              <a:lnSpc>
                <a:spcPts val="1200"/>
              </a:lnSpc>
            </a:pPr>
            <a:r>
              <a:rPr lang="en-US" altLang="zh-TW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team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96588CF1-0EF7-E9B5-6131-6201D27D2AAC}"/>
              </a:ext>
            </a:extLst>
          </p:cNvPr>
          <p:cNvSpPr txBox="1"/>
          <p:nvPr/>
        </p:nvSpPr>
        <p:spPr>
          <a:xfrm>
            <a:off x="1660737" y="5993473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ATCSP</a:t>
            </a: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EAB8E035-287D-569E-C6E2-752BE588D3FB}"/>
              </a:ext>
            </a:extLst>
          </p:cNvPr>
          <p:cNvSpPr txBox="1"/>
          <p:nvPr/>
        </p:nvSpPr>
        <p:spPr>
          <a:xfrm>
            <a:off x="2420748" y="5983999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MEM</a:t>
            </a: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CB8919E2-D1ED-6DC9-9F9E-5DFCB427F6A1}"/>
              </a:ext>
            </a:extLst>
          </p:cNvPr>
          <p:cNvSpPr txBox="1"/>
          <p:nvPr/>
        </p:nvSpPr>
        <p:spPr>
          <a:xfrm>
            <a:off x="3195761" y="5988152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en-US" altLang="zh-TW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TSE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EB126ECA-A314-D556-7919-73141F348032}"/>
              </a:ext>
            </a:extLst>
          </p:cNvPr>
          <p:cNvSpPr txBox="1"/>
          <p:nvPr/>
        </p:nvSpPr>
        <p:spPr>
          <a:xfrm>
            <a:off x="3949580" y="6006395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財政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DDF3307-8DF9-FB88-F514-917FE10DB535}"/>
              </a:ext>
            </a:extLst>
          </p:cNvPr>
          <p:cNvSpPr txBox="1"/>
          <p:nvPr/>
        </p:nvSpPr>
        <p:spPr>
          <a:xfrm>
            <a:off x="4707765" y="5993721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採購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008C830F-1F40-7E08-5BC6-4CFCE8BA476F}"/>
              </a:ext>
            </a:extLst>
          </p:cNvPr>
          <p:cNvSpPr txBox="1"/>
          <p:nvPr/>
        </p:nvSpPr>
        <p:spPr>
          <a:xfrm>
            <a:off x="7500708" y="5252037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製程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AA43FD60-62FA-B987-8482-12F0ABA6E34F}"/>
              </a:ext>
            </a:extLst>
          </p:cNvPr>
          <p:cNvSpPr txBox="1"/>
          <p:nvPr/>
        </p:nvSpPr>
        <p:spPr>
          <a:xfrm>
            <a:off x="8283023" y="5252037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設備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29DECEFC-BF7C-9AC7-6111-EE3A9594352E}"/>
              </a:ext>
            </a:extLst>
          </p:cNvPr>
          <p:cNvSpPr txBox="1"/>
          <p:nvPr/>
        </p:nvSpPr>
        <p:spPr>
          <a:xfrm>
            <a:off x="9048772" y="5242602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製造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C7ECB42C-FAD8-A888-2180-76FBA8734B3C}"/>
              </a:ext>
            </a:extLst>
          </p:cNvPr>
          <p:cNvSpPr txBox="1"/>
          <p:nvPr/>
        </p:nvSpPr>
        <p:spPr>
          <a:xfrm>
            <a:off x="8761500" y="5983297"/>
            <a:ext cx="1318369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1600"/>
              </a:lnSpc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製程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ctr">
              <a:lnSpc>
                <a:spcPts val="1600"/>
              </a:lnSpc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整合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F149A962-3FEF-2009-104B-C17291CA17E1}"/>
              </a:ext>
            </a:extLst>
          </p:cNvPr>
          <p:cNvSpPr txBox="1"/>
          <p:nvPr/>
        </p:nvSpPr>
        <p:spPr>
          <a:xfrm>
            <a:off x="9531568" y="6008847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SMAI</a:t>
            </a: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8DD082E9-D43D-1280-4CDF-0EA408847165}"/>
              </a:ext>
            </a:extLst>
          </p:cNvPr>
          <p:cNvSpPr txBox="1"/>
          <p:nvPr/>
        </p:nvSpPr>
        <p:spPr>
          <a:xfrm>
            <a:off x="10291704" y="5984881"/>
            <a:ext cx="1318369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Planner</a:t>
            </a:r>
          </a:p>
        </p:txBody>
      </p:sp>
    </p:spTree>
    <p:extLst>
      <p:ext uri="{BB962C8B-B14F-4D97-AF65-F5344CB8AC3E}">
        <p14:creationId xmlns:p14="http://schemas.microsoft.com/office/powerpoint/2010/main" val="2694536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808BA9-667E-D464-C4A8-587F4B7453C0}"/>
              </a:ext>
            </a:extLst>
          </p:cNvPr>
          <p:cNvSpPr/>
          <p:nvPr/>
        </p:nvSpPr>
        <p:spPr>
          <a:xfrm>
            <a:off x="0" y="-23812"/>
            <a:ext cx="12192000" cy="3429000"/>
          </a:xfrm>
          <a:prstGeom prst="rect">
            <a:avLst/>
          </a:prstGeom>
          <a:solidFill>
            <a:srgbClr val="00AAE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A321CF8-2CA4-6BB4-9FA0-AEB9FF1ECE83}"/>
              </a:ext>
            </a:extLst>
          </p:cNvPr>
          <p:cNvSpPr/>
          <p:nvPr/>
        </p:nvSpPr>
        <p:spPr>
          <a:xfrm>
            <a:off x="-304798" y="3653618"/>
            <a:ext cx="1667833" cy="845900"/>
          </a:xfrm>
          <a:prstGeom prst="rect">
            <a:avLst/>
          </a:prstGeom>
          <a:solidFill>
            <a:srgbClr val="3F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6741BF6-8D98-6A1C-E2C9-DE266DE1E8EE}"/>
              </a:ext>
            </a:extLst>
          </p:cNvPr>
          <p:cNvSpPr/>
          <p:nvPr/>
        </p:nvSpPr>
        <p:spPr>
          <a:xfrm>
            <a:off x="-23329" y="3734610"/>
            <a:ext cx="1298444" cy="683923"/>
          </a:xfrm>
          <a:prstGeom prst="rect">
            <a:avLst/>
          </a:prstGeom>
          <a:solidFill>
            <a:srgbClr val="00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8C07F9-0D98-C598-F8B3-275E5DCE433D}"/>
              </a:ext>
            </a:extLst>
          </p:cNvPr>
          <p:cNvSpPr txBox="1"/>
          <p:nvPr/>
        </p:nvSpPr>
        <p:spPr>
          <a:xfrm>
            <a:off x="161663" y="3845735"/>
            <a:ext cx="928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EESA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1843BCE-86CC-4EEC-387F-4201E8B76D90}"/>
              </a:ext>
            </a:extLst>
          </p:cNvPr>
          <p:cNvSpPr txBox="1"/>
          <p:nvPr/>
        </p:nvSpPr>
        <p:spPr>
          <a:xfrm>
            <a:off x="6223753" y="1612307"/>
            <a:ext cx="6100618" cy="420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ts val="2800"/>
              </a:lnSpc>
            </a:pPr>
            <a:r>
              <a:rPr lang="zh-TW" altLang="en-US" sz="2000" b="1" u="sng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密切合作部門</a:t>
            </a:r>
            <a:endParaRPr lang="en-US" altLang="zh-TW" sz="2000" b="1" u="sng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8382B35-3C52-C574-B0CA-226B6E75BB9D}"/>
              </a:ext>
            </a:extLst>
          </p:cNvPr>
          <p:cNvSpPr/>
          <p:nvPr/>
        </p:nvSpPr>
        <p:spPr>
          <a:xfrm>
            <a:off x="6535611" y="1667552"/>
            <a:ext cx="60960" cy="3399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160413-37D9-7162-14EF-AAFDAF54097D}"/>
              </a:ext>
            </a:extLst>
          </p:cNvPr>
          <p:cNvSpPr txBox="1"/>
          <p:nvPr/>
        </p:nvSpPr>
        <p:spPr>
          <a:xfrm>
            <a:off x="1556584" y="410277"/>
            <a:ext cx="6100618" cy="420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ts val="2800"/>
              </a:lnSpc>
            </a:pPr>
            <a:r>
              <a:rPr lang="zh-TW" altLang="en-US" sz="2000" b="1" u="sng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部門在幹嘛</a:t>
            </a:r>
            <a:r>
              <a:rPr lang="en-US" altLang="zh-TW" sz="2000" b="1" u="sng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?!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55A5C08-2298-44F0-E292-B195ABA9A15C}"/>
              </a:ext>
            </a:extLst>
          </p:cNvPr>
          <p:cNvSpPr/>
          <p:nvPr/>
        </p:nvSpPr>
        <p:spPr>
          <a:xfrm>
            <a:off x="1850512" y="422655"/>
            <a:ext cx="72836" cy="414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E52F40B-5084-EC03-E7D1-07638502ECC9}"/>
              </a:ext>
            </a:extLst>
          </p:cNvPr>
          <p:cNvSpPr txBox="1"/>
          <p:nvPr/>
        </p:nvSpPr>
        <p:spPr>
          <a:xfrm>
            <a:off x="1560258" y="3823506"/>
            <a:ext cx="6100618" cy="420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ts val="2800"/>
              </a:lnSpc>
            </a:pPr>
            <a:r>
              <a:rPr lang="zh-TW" altLang="en-US" sz="2000" b="1" u="sng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部門在幹嘛</a:t>
            </a:r>
            <a:r>
              <a:rPr lang="en-US" altLang="zh-TW" sz="2000" b="1" u="sng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?!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49E8696-4479-09E6-D47C-D451D340FB5A}"/>
              </a:ext>
            </a:extLst>
          </p:cNvPr>
          <p:cNvSpPr/>
          <p:nvPr/>
        </p:nvSpPr>
        <p:spPr>
          <a:xfrm>
            <a:off x="1854186" y="3835884"/>
            <a:ext cx="72836" cy="414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3530E61-E3DC-EC5F-BF97-61F71E600746}"/>
              </a:ext>
            </a:extLst>
          </p:cNvPr>
          <p:cNvSpPr/>
          <p:nvPr/>
        </p:nvSpPr>
        <p:spPr>
          <a:xfrm>
            <a:off x="-304798" y="197726"/>
            <a:ext cx="1667833" cy="845900"/>
          </a:xfrm>
          <a:prstGeom prst="rect">
            <a:avLst/>
          </a:prstGeom>
          <a:solidFill>
            <a:srgbClr val="3F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5A57DEF-375A-05E8-6E7E-5935DCF5DD73}"/>
              </a:ext>
            </a:extLst>
          </p:cNvPr>
          <p:cNvSpPr/>
          <p:nvPr/>
        </p:nvSpPr>
        <p:spPr>
          <a:xfrm>
            <a:off x="-23329" y="278718"/>
            <a:ext cx="1298444" cy="683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AB3A3AF-DBF7-29CC-EAF9-234079548D90}"/>
              </a:ext>
            </a:extLst>
          </p:cNvPr>
          <p:cNvSpPr txBox="1"/>
          <p:nvPr/>
        </p:nvSpPr>
        <p:spPr>
          <a:xfrm>
            <a:off x="10180" y="389843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PH PEE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600A14E-2E9F-6120-708B-142A04EF3251}"/>
              </a:ext>
            </a:extLst>
          </p:cNvPr>
          <p:cNvSpPr txBox="1"/>
          <p:nvPr/>
        </p:nvSpPr>
        <p:spPr>
          <a:xfrm>
            <a:off x="6223753" y="416536"/>
            <a:ext cx="6100618" cy="420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ts val="2800"/>
              </a:lnSpc>
            </a:pPr>
            <a:r>
              <a:rPr lang="zh-TW" altLang="en-US" sz="2000" b="1" u="sng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部門需要的能力與人格特質</a:t>
            </a:r>
            <a:endParaRPr lang="en-US" altLang="zh-TW" sz="2000" b="1" u="sng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386818F-5371-47EE-CCC1-F376A334EF5C}"/>
              </a:ext>
            </a:extLst>
          </p:cNvPr>
          <p:cNvSpPr/>
          <p:nvPr/>
        </p:nvSpPr>
        <p:spPr>
          <a:xfrm>
            <a:off x="6535611" y="471781"/>
            <a:ext cx="60960" cy="3399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4E39234-6717-1BBF-9573-1A4DAB28B9D8}"/>
              </a:ext>
            </a:extLst>
          </p:cNvPr>
          <p:cNvSpPr txBox="1"/>
          <p:nvPr/>
        </p:nvSpPr>
        <p:spPr>
          <a:xfrm>
            <a:off x="1631174" y="928405"/>
            <a:ext cx="4699231" cy="2204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ts val="2800"/>
              </a:lnSpc>
              <a:buNone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PH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是負責半導體製程中的圖形定義的部分，後方往往接著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IMP&amp;DE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等部門。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lnSpc>
                <a:spcPts val="2800"/>
              </a:lnSpc>
              <a:buNone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PH</a:t>
            </a:r>
            <a:r>
              <a:rPr lang="zh-TW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可分為兩大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GROUP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</a:p>
          <a:p>
            <a:pPr marL="457200" lvl="1" indent="0">
              <a:lnSpc>
                <a:spcPts val="2800"/>
              </a:lnSpc>
              <a:buNone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1.Track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&amp;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2.Scanner</a:t>
            </a:r>
          </a:p>
          <a:p>
            <a:pPr marL="457200" lvl="1" indent="0">
              <a:lnSpc>
                <a:spcPts val="2800"/>
              </a:lnSpc>
              <a:buNone/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Track </a:t>
            </a:r>
            <a:r>
              <a:rPr lang="zh-TW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負責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Coating &amp; Development</a:t>
            </a:r>
            <a:r>
              <a:rPr lang="zh-TW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Scanner </a:t>
            </a:r>
            <a:r>
              <a:rPr lang="zh-TW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則負責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exposure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737BCDA-39C5-AC23-204B-7B04F3586F97}"/>
              </a:ext>
            </a:extLst>
          </p:cNvPr>
          <p:cNvSpPr txBox="1"/>
          <p:nvPr/>
        </p:nvSpPr>
        <p:spPr>
          <a:xfrm>
            <a:off x="1631174" y="4236865"/>
            <a:ext cx="4699231" cy="2563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ts val="2800"/>
              </a:lnSpc>
              <a:buNone/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主要分成兩個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team: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QCC (Quality Control Circle)</a:t>
            </a:r>
          </a:p>
          <a:p>
            <a:pPr lvl="1">
              <a:lnSpc>
                <a:spcPts val="2800"/>
              </a:lnSpc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針對產線流程品質上進行改善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Lean &amp; Cost </a:t>
            </a:r>
          </a:p>
          <a:p>
            <a:pPr marL="457200" lvl="1" indent="0">
              <a:lnSpc>
                <a:spcPts val="2800"/>
              </a:lnSpc>
              <a:buNone/>
            </a:pP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Lean team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減少產線不必要的浪費，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lnSpc>
                <a:spcPts val="2800"/>
              </a:lnSpc>
              <a:buNone/>
            </a:pP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Cost team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負責管控 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MTB operation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的花費、預算、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Saving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等。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B6F2261-4B5A-9E17-5666-8066861BB56B}"/>
              </a:ext>
            </a:extLst>
          </p:cNvPr>
          <p:cNvSpPr txBox="1"/>
          <p:nvPr/>
        </p:nvSpPr>
        <p:spPr>
          <a:xfrm>
            <a:off x="6330405" y="1020963"/>
            <a:ext cx="6100618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ts val="2800"/>
              </a:lnSpc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學習能力強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溝通能力佳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努力上進的心態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0E79E32A-689C-CA0C-3EEF-D24C35A45E9A}"/>
              </a:ext>
            </a:extLst>
          </p:cNvPr>
          <p:cNvSpPr/>
          <p:nvPr/>
        </p:nvSpPr>
        <p:spPr>
          <a:xfrm>
            <a:off x="6678278" y="2347448"/>
            <a:ext cx="616889" cy="616889"/>
          </a:xfrm>
          <a:prstGeom prst="ellipse">
            <a:avLst/>
          </a:prstGeom>
          <a:solidFill>
            <a:srgbClr val="00AAE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DD2FE733-B330-E353-7D62-4412BEB3307D}"/>
              </a:ext>
            </a:extLst>
          </p:cNvPr>
          <p:cNvSpPr/>
          <p:nvPr/>
        </p:nvSpPr>
        <p:spPr>
          <a:xfrm>
            <a:off x="7447947" y="2346435"/>
            <a:ext cx="616889" cy="616889"/>
          </a:xfrm>
          <a:prstGeom prst="ellipse">
            <a:avLst/>
          </a:prstGeom>
          <a:solidFill>
            <a:srgbClr val="00AAE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1998575E-BDB8-F042-445A-6B9708E57AEF}"/>
              </a:ext>
            </a:extLst>
          </p:cNvPr>
          <p:cNvSpPr/>
          <p:nvPr/>
        </p:nvSpPr>
        <p:spPr>
          <a:xfrm>
            <a:off x="8217616" y="2349653"/>
            <a:ext cx="616889" cy="616889"/>
          </a:xfrm>
          <a:prstGeom prst="ellipse">
            <a:avLst/>
          </a:prstGeom>
          <a:solidFill>
            <a:srgbClr val="00AAE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F837FB63-D863-26D3-4676-19B1E113084C}"/>
              </a:ext>
            </a:extLst>
          </p:cNvPr>
          <p:cNvSpPr/>
          <p:nvPr/>
        </p:nvSpPr>
        <p:spPr>
          <a:xfrm>
            <a:off x="8982971" y="2341973"/>
            <a:ext cx="616889" cy="616889"/>
          </a:xfrm>
          <a:prstGeom prst="ellipse">
            <a:avLst/>
          </a:prstGeom>
          <a:solidFill>
            <a:srgbClr val="00AAE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011EC995-F122-FD8A-F7BF-4674D8096A24}"/>
              </a:ext>
            </a:extLst>
          </p:cNvPr>
          <p:cNvSpPr/>
          <p:nvPr/>
        </p:nvSpPr>
        <p:spPr>
          <a:xfrm>
            <a:off x="9748326" y="2349653"/>
            <a:ext cx="616889" cy="616889"/>
          </a:xfrm>
          <a:prstGeom prst="ellipse">
            <a:avLst/>
          </a:prstGeom>
          <a:solidFill>
            <a:srgbClr val="00AAE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56683E75-79C4-D23E-40F8-EA7DAD2AC399}"/>
              </a:ext>
            </a:extLst>
          </p:cNvPr>
          <p:cNvSpPr/>
          <p:nvPr/>
        </p:nvSpPr>
        <p:spPr>
          <a:xfrm>
            <a:off x="10513681" y="2350039"/>
            <a:ext cx="616889" cy="616889"/>
          </a:xfrm>
          <a:prstGeom prst="ellipse">
            <a:avLst/>
          </a:prstGeom>
          <a:solidFill>
            <a:srgbClr val="00AAE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164DC82C-5D95-9DC2-74ED-33DD59EF5E6F}"/>
              </a:ext>
            </a:extLst>
          </p:cNvPr>
          <p:cNvSpPr/>
          <p:nvPr/>
        </p:nvSpPr>
        <p:spPr>
          <a:xfrm>
            <a:off x="11279036" y="2341514"/>
            <a:ext cx="616889" cy="616889"/>
          </a:xfrm>
          <a:prstGeom prst="ellipse">
            <a:avLst/>
          </a:prstGeom>
          <a:solidFill>
            <a:srgbClr val="00AAE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5143713-A8F7-F750-FE23-E1A7C5D5B2FD}"/>
              </a:ext>
            </a:extLst>
          </p:cNvPr>
          <p:cNvSpPr txBox="1"/>
          <p:nvPr/>
        </p:nvSpPr>
        <p:spPr>
          <a:xfrm>
            <a:off x="6096000" y="2432691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RDA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CCA0C03-A53C-AB6A-0CB2-DACB346B3CCC}"/>
              </a:ext>
            </a:extLst>
          </p:cNvPr>
          <p:cNvSpPr txBox="1"/>
          <p:nvPr/>
        </p:nvSpPr>
        <p:spPr>
          <a:xfrm>
            <a:off x="6875352" y="2435930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PIE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B8C687C-2703-8C66-0D17-E89B78E4E386}"/>
              </a:ext>
            </a:extLst>
          </p:cNvPr>
          <p:cNvSpPr txBox="1"/>
          <p:nvPr/>
        </p:nvSpPr>
        <p:spPr>
          <a:xfrm>
            <a:off x="7655974" y="2417042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QE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CA33AFF-A541-8A21-790D-EEF4617960E0}"/>
              </a:ext>
            </a:extLst>
          </p:cNvPr>
          <p:cNvSpPr txBox="1"/>
          <p:nvPr/>
        </p:nvSpPr>
        <p:spPr>
          <a:xfrm>
            <a:off x="8399197" y="2420265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F8DB3B8-F078-5743-284B-59DA41587ADC}"/>
              </a:ext>
            </a:extLst>
          </p:cNvPr>
          <p:cNvSpPr txBox="1"/>
          <p:nvPr/>
        </p:nvSpPr>
        <p:spPr>
          <a:xfrm>
            <a:off x="9165379" y="2418437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3E58363-E7C9-4093-5ACC-ADA83880E316}"/>
              </a:ext>
            </a:extLst>
          </p:cNvPr>
          <p:cNvSpPr txBox="1"/>
          <p:nvPr/>
        </p:nvSpPr>
        <p:spPr>
          <a:xfrm>
            <a:off x="9944679" y="2430182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418E333D-483C-5DAC-6E11-D4CCE611ED1C}"/>
              </a:ext>
            </a:extLst>
          </p:cNvPr>
          <p:cNvSpPr txBox="1"/>
          <p:nvPr/>
        </p:nvSpPr>
        <p:spPr>
          <a:xfrm>
            <a:off x="10703147" y="2417042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IQC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0AFBAF6A-5CA0-2E97-CEF5-63AF243C47C5}"/>
              </a:ext>
            </a:extLst>
          </p:cNvPr>
          <p:cNvSpPr txBox="1"/>
          <p:nvPr/>
        </p:nvSpPr>
        <p:spPr>
          <a:xfrm>
            <a:off x="6223753" y="5037172"/>
            <a:ext cx="6100618" cy="420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ts val="2800"/>
              </a:lnSpc>
            </a:pPr>
            <a:r>
              <a:rPr lang="zh-TW" altLang="en-US" sz="2000" b="1" u="sng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密切合作部門</a:t>
            </a:r>
            <a:endParaRPr lang="en-US" altLang="zh-TW" sz="2000" b="1" u="sng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76EBD6B-0CC6-50F1-FB03-F3F9D71ADA8E}"/>
              </a:ext>
            </a:extLst>
          </p:cNvPr>
          <p:cNvSpPr/>
          <p:nvPr/>
        </p:nvSpPr>
        <p:spPr>
          <a:xfrm>
            <a:off x="6535611" y="5092417"/>
            <a:ext cx="60960" cy="3399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83979478-61BA-F362-2569-418744B15709}"/>
              </a:ext>
            </a:extLst>
          </p:cNvPr>
          <p:cNvSpPr txBox="1"/>
          <p:nvPr/>
        </p:nvSpPr>
        <p:spPr>
          <a:xfrm>
            <a:off x="6223753" y="3841401"/>
            <a:ext cx="6100618" cy="420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ts val="2800"/>
              </a:lnSpc>
            </a:pPr>
            <a:r>
              <a:rPr lang="zh-TW" altLang="en-US" sz="2000" b="1" u="sng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部門需要的能力與人格特質</a:t>
            </a:r>
            <a:endParaRPr lang="en-US" altLang="zh-TW" sz="2000" b="1" u="sng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CD97189E-9F5F-E8C5-5347-AC24EAA376FD}"/>
              </a:ext>
            </a:extLst>
          </p:cNvPr>
          <p:cNvSpPr/>
          <p:nvPr/>
        </p:nvSpPr>
        <p:spPr>
          <a:xfrm>
            <a:off x="6535611" y="3896646"/>
            <a:ext cx="60960" cy="3399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61585FEF-580D-767D-7A05-EE81496684C8}"/>
              </a:ext>
            </a:extLst>
          </p:cNvPr>
          <p:cNvSpPr txBox="1"/>
          <p:nvPr/>
        </p:nvSpPr>
        <p:spPr>
          <a:xfrm>
            <a:off x="6330405" y="4445828"/>
            <a:ext cx="6100618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ts val="2800"/>
              </a:lnSpc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學習能力強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溝通能力佳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努力上進的心態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21C74204-06D8-140E-C6DC-8BE9DB5EC0DF}"/>
              </a:ext>
            </a:extLst>
          </p:cNvPr>
          <p:cNvSpPr/>
          <p:nvPr/>
        </p:nvSpPr>
        <p:spPr>
          <a:xfrm>
            <a:off x="6678278" y="5921171"/>
            <a:ext cx="616889" cy="616889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774BB9B7-0E60-5C0B-FB5F-2C693EBE99CF}"/>
              </a:ext>
            </a:extLst>
          </p:cNvPr>
          <p:cNvSpPr/>
          <p:nvPr/>
        </p:nvSpPr>
        <p:spPr>
          <a:xfrm>
            <a:off x="7447947" y="5920158"/>
            <a:ext cx="616889" cy="616889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6C697D69-FF09-773C-1592-22D1896DE407}"/>
              </a:ext>
            </a:extLst>
          </p:cNvPr>
          <p:cNvSpPr/>
          <p:nvPr/>
        </p:nvSpPr>
        <p:spPr>
          <a:xfrm>
            <a:off x="8217616" y="5923376"/>
            <a:ext cx="616889" cy="616889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ABB1BC4A-825B-C0B4-FDA7-3CA1836835FF}"/>
              </a:ext>
            </a:extLst>
          </p:cNvPr>
          <p:cNvSpPr/>
          <p:nvPr/>
        </p:nvSpPr>
        <p:spPr>
          <a:xfrm>
            <a:off x="8982971" y="5915696"/>
            <a:ext cx="616889" cy="616889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9BB565BD-D9F1-0B2E-B2DB-27931D72F9C4}"/>
              </a:ext>
            </a:extLst>
          </p:cNvPr>
          <p:cNvSpPr/>
          <p:nvPr/>
        </p:nvSpPr>
        <p:spPr>
          <a:xfrm>
            <a:off x="9748326" y="5923376"/>
            <a:ext cx="616889" cy="616889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248586D2-A3C9-5644-065C-044D0651EEC2}"/>
              </a:ext>
            </a:extLst>
          </p:cNvPr>
          <p:cNvSpPr/>
          <p:nvPr/>
        </p:nvSpPr>
        <p:spPr>
          <a:xfrm>
            <a:off x="10513681" y="5923762"/>
            <a:ext cx="616889" cy="616889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橢圓 80">
            <a:extLst>
              <a:ext uri="{FF2B5EF4-FFF2-40B4-BE49-F238E27FC236}">
                <a16:creationId xmlns:a16="http://schemas.microsoft.com/office/drawing/2014/main" id="{DA8E5C6A-6F0F-8BFA-2D8E-C33BD767825C}"/>
              </a:ext>
            </a:extLst>
          </p:cNvPr>
          <p:cNvSpPr/>
          <p:nvPr/>
        </p:nvSpPr>
        <p:spPr>
          <a:xfrm>
            <a:off x="11279036" y="5915237"/>
            <a:ext cx="616889" cy="616889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A5A53F14-58AD-2010-50A9-8290CAF85F7C}"/>
              </a:ext>
            </a:extLst>
          </p:cNvPr>
          <p:cNvSpPr txBox="1"/>
          <p:nvPr/>
        </p:nvSpPr>
        <p:spPr>
          <a:xfrm>
            <a:off x="6096000" y="6017046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PWF</a:t>
            </a: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CFC48034-7DC3-2BF2-9155-732304A99E6A}"/>
              </a:ext>
            </a:extLst>
          </p:cNvPr>
          <p:cNvSpPr txBox="1"/>
          <p:nvPr/>
        </p:nvSpPr>
        <p:spPr>
          <a:xfrm>
            <a:off x="6875352" y="6009653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ASM</a:t>
            </a: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BC028835-5A42-EDCB-DF2C-7BBDA3C71D8D}"/>
              </a:ext>
            </a:extLst>
          </p:cNvPr>
          <p:cNvSpPr txBox="1"/>
          <p:nvPr/>
        </p:nvSpPr>
        <p:spPr>
          <a:xfrm>
            <a:off x="7655974" y="5990765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IE</a:t>
            </a: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711D8914-353C-0347-DC1A-6FFC92424F32}"/>
              </a:ext>
            </a:extLst>
          </p:cNvPr>
          <p:cNvSpPr txBox="1"/>
          <p:nvPr/>
        </p:nvSpPr>
        <p:spPr>
          <a:xfrm>
            <a:off x="8399197" y="5993988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D80BB6C8-B677-C077-B345-20B637019EC3}"/>
              </a:ext>
            </a:extLst>
          </p:cNvPr>
          <p:cNvSpPr txBox="1"/>
          <p:nvPr/>
        </p:nvSpPr>
        <p:spPr>
          <a:xfrm>
            <a:off x="9165379" y="5992160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PDE</a:t>
            </a: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0E896CF2-8481-9B13-7883-7A5875343E5F}"/>
              </a:ext>
            </a:extLst>
          </p:cNvPr>
          <p:cNvSpPr txBox="1"/>
          <p:nvPr/>
        </p:nvSpPr>
        <p:spPr>
          <a:xfrm>
            <a:off x="9944679" y="6003905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財務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62399A61-C4ED-6FC2-718E-1286E6A0D724}"/>
              </a:ext>
            </a:extLst>
          </p:cNvPr>
          <p:cNvSpPr txBox="1"/>
          <p:nvPr/>
        </p:nvSpPr>
        <p:spPr>
          <a:xfrm>
            <a:off x="10703147" y="5990765"/>
            <a:ext cx="1318369" cy="483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1600"/>
              </a:lnSpc>
            </a:pP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AT Cost team</a:t>
            </a: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6054FF45-6113-CC0B-5C81-9E2AFFBB95D5}"/>
              </a:ext>
            </a:extLst>
          </p:cNvPr>
          <p:cNvSpPr txBox="1"/>
          <p:nvPr/>
        </p:nvSpPr>
        <p:spPr>
          <a:xfrm>
            <a:off x="6330405" y="4439539"/>
            <a:ext cx="6100618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ts val="2800"/>
              </a:lnSpc>
            </a:pP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自主學習 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收集分析資料能力 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正向具信心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4C567CF0-7830-5652-181F-739332F65ED2}"/>
              </a:ext>
            </a:extLst>
          </p:cNvPr>
          <p:cNvSpPr/>
          <p:nvPr/>
        </p:nvSpPr>
        <p:spPr>
          <a:xfrm>
            <a:off x="8721671" y="5112987"/>
            <a:ext cx="616889" cy="616889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479AB72A-0B27-A1B2-03B9-27EAA195E8B4}"/>
              </a:ext>
            </a:extLst>
          </p:cNvPr>
          <p:cNvSpPr/>
          <p:nvPr/>
        </p:nvSpPr>
        <p:spPr>
          <a:xfrm>
            <a:off x="9487026" y="5113373"/>
            <a:ext cx="616889" cy="616889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EF5B15D5-363C-8FDD-420A-1C19C903F697}"/>
              </a:ext>
            </a:extLst>
          </p:cNvPr>
          <p:cNvSpPr/>
          <p:nvPr/>
        </p:nvSpPr>
        <p:spPr>
          <a:xfrm>
            <a:off x="10252381" y="5104848"/>
            <a:ext cx="616889" cy="616889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AF1D56BE-F762-6894-263D-6BBDD9CEABDC}"/>
              </a:ext>
            </a:extLst>
          </p:cNvPr>
          <p:cNvSpPr txBox="1"/>
          <p:nvPr/>
        </p:nvSpPr>
        <p:spPr>
          <a:xfrm>
            <a:off x="8120582" y="5193516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採購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C7CC978F-E6F8-76C2-37CF-F50CF9AB55AA}"/>
              </a:ext>
            </a:extLst>
          </p:cNvPr>
          <p:cNvSpPr txBox="1"/>
          <p:nvPr/>
        </p:nvSpPr>
        <p:spPr>
          <a:xfrm>
            <a:off x="9676492" y="5180376"/>
            <a:ext cx="1318369" cy="483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1600"/>
              </a:lnSpc>
            </a:pP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TEST-</a:t>
            </a:r>
          </a:p>
          <a:p>
            <a:pPr lvl="1" algn="ctr">
              <a:lnSpc>
                <a:spcPts val="1600"/>
              </a:lnSpc>
            </a:pP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ENG</a:t>
            </a: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ED52D321-8953-25C8-C32C-E9411C51BCCA}"/>
              </a:ext>
            </a:extLst>
          </p:cNvPr>
          <p:cNvSpPr txBox="1"/>
          <p:nvPr/>
        </p:nvSpPr>
        <p:spPr>
          <a:xfrm>
            <a:off x="8925134" y="5194550"/>
            <a:ext cx="1318369" cy="483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1600"/>
              </a:lnSpc>
            </a:pP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TEST-</a:t>
            </a:r>
          </a:p>
          <a:p>
            <a:pPr lvl="1" algn="ctr">
              <a:lnSpc>
                <a:spcPts val="1600"/>
              </a:lnSpc>
            </a:pP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MFG</a:t>
            </a:r>
          </a:p>
        </p:txBody>
      </p:sp>
    </p:spTree>
    <p:extLst>
      <p:ext uri="{BB962C8B-B14F-4D97-AF65-F5344CB8AC3E}">
        <p14:creationId xmlns:p14="http://schemas.microsoft.com/office/powerpoint/2010/main" val="1275885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808BA9-667E-D464-C4A8-587F4B7453C0}"/>
              </a:ext>
            </a:extLst>
          </p:cNvPr>
          <p:cNvSpPr/>
          <p:nvPr/>
        </p:nvSpPr>
        <p:spPr>
          <a:xfrm>
            <a:off x="0" y="1124439"/>
            <a:ext cx="12192000" cy="4609121"/>
          </a:xfrm>
          <a:prstGeom prst="rect">
            <a:avLst/>
          </a:prstGeom>
          <a:solidFill>
            <a:srgbClr val="00AAE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B5348FE-40C1-DAB5-5EEF-BC36FA3256C3}"/>
              </a:ext>
            </a:extLst>
          </p:cNvPr>
          <p:cNvSpPr txBox="1"/>
          <p:nvPr/>
        </p:nvSpPr>
        <p:spPr>
          <a:xfrm>
            <a:off x="1644504" y="2451201"/>
            <a:ext cx="4706484" cy="1126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ts val="2800"/>
              </a:lnSpc>
              <a:buNone/>
            </a:pP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針對企業數據資料分析處理的單位，有效運用數據，幫助公司帶来資源規劃决策分析，進度追蹤，成本節約。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00C2895-577D-7770-EA1D-C221B0A35BFF}"/>
              </a:ext>
            </a:extLst>
          </p:cNvPr>
          <p:cNvSpPr txBox="1"/>
          <p:nvPr/>
        </p:nvSpPr>
        <p:spPr>
          <a:xfrm>
            <a:off x="1556584" y="1898837"/>
            <a:ext cx="6100618" cy="420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ts val="2800"/>
              </a:lnSpc>
            </a:pPr>
            <a:r>
              <a:rPr lang="zh-TW" altLang="en-US" sz="2000" b="1" u="sng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部門在幹嘛</a:t>
            </a:r>
            <a:r>
              <a:rPr lang="en-US" altLang="zh-TW" sz="2000" b="1" u="sng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?!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9ACA09-1628-9D6A-85AE-C91C15339995}"/>
              </a:ext>
            </a:extLst>
          </p:cNvPr>
          <p:cNvSpPr/>
          <p:nvPr/>
        </p:nvSpPr>
        <p:spPr>
          <a:xfrm>
            <a:off x="1850512" y="1911215"/>
            <a:ext cx="72836" cy="414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ED49750-69C8-C252-6E12-1A27433EAEDA}"/>
              </a:ext>
            </a:extLst>
          </p:cNvPr>
          <p:cNvSpPr/>
          <p:nvPr/>
        </p:nvSpPr>
        <p:spPr>
          <a:xfrm>
            <a:off x="-304798" y="1686286"/>
            <a:ext cx="1667833" cy="845900"/>
          </a:xfrm>
          <a:prstGeom prst="rect">
            <a:avLst/>
          </a:prstGeom>
          <a:solidFill>
            <a:srgbClr val="3F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B2A504C-83DF-E2E3-4F4E-D19AB5597C1E}"/>
              </a:ext>
            </a:extLst>
          </p:cNvPr>
          <p:cNvSpPr/>
          <p:nvPr/>
        </p:nvSpPr>
        <p:spPr>
          <a:xfrm>
            <a:off x="-23329" y="1767278"/>
            <a:ext cx="1298444" cy="683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4F0B1E9-1600-234E-C9E9-0DCF10A88CE9}"/>
              </a:ext>
            </a:extLst>
          </p:cNvPr>
          <p:cNvSpPr txBox="1"/>
          <p:nvPr/>
        </p:nvSpPr>
        <p:spPr>
          <a:xfrm>
            <a:off x="217737" y="1878403"/>
            <a:ext cx="816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EAD</a:t>
            </a:r>
            <a:endParaRPr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9D1BC7E-CEA9-6A94-DDC9-60A18A32DEEF}"/>
              </a:ext>
            </a:extLst>
          </p:cNvPr>
          <p:cNvSpPr txBox="1"/>
          <p:nvPr/>
        </p:nvSpPr>
        <p:spPr>
          <a:xfrm>
            <a:off x="6202467" y="3074174"/>
            <a:ext cx="6100618" cy="420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ts val="2800"/>
              </a:lnSpc>
            </a:pPr>
            <a:r>
              <a:rPr lang="zh-TW" altLang="en-US" sz="2000" b="1" u="sng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密切合作部門</a:t>
            </a:r>
            <a:endParaRPr lang="en-US" altLang="zh-TW" sz="2000" b="1" u="sng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D69831F-BDE5-9A93-25AC-E1FE36502515}"/>
              </a:ext>
            </a:extLst>
          </p:cNvPr>
          <p:cNvSpPr/>
          <p:nvPr/>
        </p:nvSpPr>
        <p:spPr>
          <a:xfrm>
            <a:off x="6514325" y="3129419"/>
            <a:ext cx="60960" cy="3399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17F56EB-F29C-2013-1C01-6FF3765906D6}"/>
              </a:ext>
            </a:extLst>
          </p:cNvPr>
          <p:cNvSpPr txBox="1"/>
          <p:nvPr/>
        </p:nvSpPr>
        <p:spPr>
          <a:xfrm>
            <a:off x="6202467" y="1878403"/>
            <a:ext cx="6100618" cy="420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ts val="2800"/>
              </a:lnSpc>
            </a:pPr>
            <a:r>
              <a:rPr lang="zh-TW" altLang="en-US" sz="2000" b="1" u="sng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部門需要的能力與人格特質</a:t>
            </a:r>
            <a:endParaRPr lang="en-US" altLang="zh-TW" sz="2000" b="1" u="sng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C1F2464-E8B2-ADB3-BC54-8E768D38B1AA}"/>
              </a:ext>
            </a:extLst>
          </p:cNvPr>
          <p:cNvSpPr/>
          <p:nvPr/>
        </p:nvSpPr>
        <p:spPr>
          <a:xfrm>
            <a:off x="6514325" y="1933648"/>
            <a:ext cx="60960" cy="3399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E6C1C61-939F-11A1-E528-0F2C473F4D6E}"/>
              </a:ext>
            </a:extLst>
          </p:cNvPr>
          <p:cNvSpPr txBox="1"/>
          <p:nvPr/>
        </p:nvSpPr>
        <p:spPr>
          <a:xfrm>
            <a:off x="6309119" y="2482830"/>
            <a:ext cx="6100618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ts val="2800"/>
              </a:lnSpc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資料處理能力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創新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勇於嘗試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90A88BB2-3A52-FCA2-6DCE-5A9A15C5B1C1}"/>
              </a:ext>
            </a:extLst>
          </p:cNvPr>
          <p:cNvSpPr/>
          <p:nvPr/>
        </p:nvSpPr>
        <p:spPr>
          <a:xfrm>
            <a:off x="6656992" y="3809315"/>
            <a:ext cx="616889" cy="616889"/>
          </a:xfrm>
          <a:prstGeom prst="ellipse">
            <a:avLst/>
          </a:prstGeom>
          <a:solidFill>
            <a:srgbClr val="00AAE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CC0AF335-472F-85A5-61DD-CE364D2BA4DA}"/>
              </a:ext>
            </a:extLst>
          </p:cNvPr>
          <p:cNvSpPr/>
          <p:nvPr/>
        </p:nvSpPr>
        <p:spPr>
          <a:xfrm>
            <a:off x="7426661" y="3808302"/>
            <a:ext cx="616889" cy="616889"/>
          </a:xfrm>
          <a:prstGeom prst="ellipse">
            <a:avLst/>
          </a:prstGeom>
          <a:solidFill>
            <a:srgbClr val="00AAE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5787BB1B-1925-42D0-BA64-D16A470E1F67}"/>
              </a:ext>
            </a:extLst>
          </p:cNvPr>
          <p:cNvSpPr/>
          <p:nvPr/>
        </p:nvSpPr>
        <p:spPr>
          <a:xfrm>
            <a:off x="8196330" y="3811520"/>
            <a:ext cx="616889" cy="616889"/>
          </a:xfrm>
          <a:prstGeom prst="ellipse">
            <a:avLst/>
          </a:prstGeom>
          <a:solidFill>
            <a:srgbClr val="00AAE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1F7AFD4C-2CB0-C7FB-0698-80CF17296304}"/>
              </a:ext>
            </a:extLst>
          </p:cNvPr>
          <p:cNvSpPr/>
          <p:nvPr/>
        </p:nvSpPr>
        <p:spPr>
          <a:xfrm>
            <a:off x="8961685" y="3803840"/>
            <a:ext cx="616889" cy="616889"/>
          </a:xfrm>
          <a:prstGeom prst="ellipse">
            <a:avLst/>
          </a:prstGeom>
          <a:solidFill>
            <a:srgbClr val="00AAE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F23FD387-234B-20C1-9A99-460682D543FA}"/>
              </a:ext>
            </a:extLst>
          </p:cNvPr>
          <p:cNvSpPr/>
          <p:nvPr/>
        </p:nvSpPr>
        <p:spPr>
          <a:xfrm>
            <a:off x="8196330" y="4589410"/>
            <a:ext cx="616889" cy="616889"/>
          </a:xfrm>
          <a:prstGeom prst="ellipse">
            <a:avLst/>
          </a:prstGeom>
          <a:solidFill>
            <a:srgbClr val="00AAE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4515B3D5-8C05-5EFC-3C60-E7B724B3B5A7}"/>
              </a:ext>
            </a:extLst>
          </p:cNvPr>
          <p:cNvSpPr/>
          <p:nvPr/>
        </p:nvSpPr>
        <p:spPr>
          <a:xfrm>
            <a:off x="8961685" y="4589796"/>
            <a:ext cx="616889" cy="616889"/>
          </a:xfrm>
          <a:prstGeom prst="ellipse">
            <a:avLst/>
          </a:prstGeom>
          <a:solidFill>
            <a:srgbClr val="00AAE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A6F396DC-B957-DB9A-36E4-2C9FAB2094C8}"/>
              </a:ext>
            </a:extLst>
          </p:cNvPr>
          <p:cNvSpPr/>
          <p:nvPr/>
        </p:nvSpPr>
        <p:spPr>
          <a:xfrm>
            <a:off x="9727040" y="4581271"/>
            <a:ext cx="616889" cy="616889"/>
          </a:xfrm>
          <a:prstGeom prst="ellipse">
            <a:avLst/>
          </a:prstGeom>
          <a:solidFill>
            <a:srgbClr val="00AAE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1606F57-6EEF-45AC-B954-6DA9DF06AB90}"/>
              </a:ext>
            </a:extLst>
          </p:cNvPr>
          <p:cNvSpPr txBox="1"/>
          <p:nvPr/>
        </p:nvSpPr>
        <p:spPr>
          <a:xfrm>
            <a:off x="6074714" y="3894558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F5C225E-6CF7-F2A6-382C-B8C271648E5A}"/>
              </a:ext>
            </a:extLst>
          </p:cNvPr>
          <p:cNvSpPr txBox="1"/>
          <p:nvPr/>
        </p:nvSpPr>
        <p:spPr>
          <a:xfrm>
            <a:off x="6854066" y="3897797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IT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F39836D-2268-E20B-8975-0D5EC01498A5}"/>
              </a:ext>
            </a:extLst>
          </p:cNvPr>
          <p:cNvSpPr txBox="1"/>
          <p:nvPr/>
        </p:nvSpPr>
        <p:spPr>
          <a:xfrm>
            <a:off x="7634688" y="3878909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FE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E972CD9-A701-EBA4-0E34-AE642836C7E2}"/>
              </a:ext>
            </a:extLst>
          </p:cNvPr>
          <p:cNvSpPr txBox="1"/>
          <p:nvPr/>
        </p:nvSpPr>
        <p:spPr>
          <a:xfrm>
            <a:off x="8377911" y="3882132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6811BE0-EEB7-B0BD-A438-483A9F0CDA4E}"/>
              </a:ext>
            </a:extLst>
          </p:cNvPr>
          <p:cNvSpPr txBox="1"/>
          <p:nvPr/>
        </p:nvSpPr>
        <p:spPr>
          <a:xfrm>
            <a:off x="7634687" y="4666716"/>
            <a:ext cx="1318369" cy="396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en-US" altLang="zh-TW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Backend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E58A3A61-3662-B9FE-126E-CD9454830CFC}"/>
              </a:ext>
            </a:extLst>
          </p:cNvPr>
          <p:cNvSpPr txBox="1"/>
          <p:nvPr/>
        </p:nvSpPr>
        <p:spPr>
          <a:xfrm>
            <a:off x="8392683" y="4669939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99E98AB-5333-2E09-9B5E-81ED55097B84}"/>
              </a:ext>
            </a:extLst>
          </p:cNvPr>
          <p:cNvSpPr txBox="1"/>
          <p:nvPr/>
        </p:nvSpPr>
        <p:spPr>
          <a:xfrm>
            <a:off x="9151151" y="4656799"/>
            <a:ext cx="1318369" cy="48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1600"/>
              </a:lnSpc>
            </a:pPr>
            <a:r>
              <a:rPr lang="en-US" altLang="zh-TW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SAP-</a:t>
            </a:r>
          </a:p>
          <a:p>
            <a:pPr lvl="1" algn="ctr">
              <a:lnSpc>
                <a:spcPts val="1600"/>
              </a:lnSpc>
            </a:pPr>
            <a:r>
              <a:rPr lang="en-US" altLang="zh-TW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functional</a:t>
            </a:r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7C898108-871F-1961-D974-829543F4797D}"/>
              </a:ext>
            </a:extLst>
          </p:cNvPr>
          <p:cNvSpPr/>
          <p:nvPr/>
        </p:nvSpPr>
        <p:spPr>
          <a:xfrm>
            <a:off x="10497561" y="4586280"/>
            <a:ext cx="616889" cy="616889"/>
          </a:xfrm>
          <a:prstGeom prst="ellipse">
            <a:avLst/>
          </a:prstGeom>
          <a:solidFill>
            <a:srgbClr val="00AAE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D7802B7-7FD5-A0C5-B3A9-27081B8252CA}"/>
              </a:ext>
            </a:extLst>
          </p:cNvPr>
          <p:cNvSpPr txBox="1"/>
          <p:nvPr/>
        </p:nvSpPr>
        <p:spPr>
          <a:xfrm>
            <a:off x="9921672" y="4661808"/>
            <a:ext cx="1318369" cy="40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2800"/>
              </a:lnSpc>
            </a:pP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財務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5465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BF91F23-8C65-DE7F-E8E6-F088776A904E}"/>
              </a:ext>
            </a:extLst>
          </p:cNvPr>
          <p:cNvSpPr/>
          <p:nvPr/>
        </p:nvSpPr>
        <p:spPr>
          <a:xfrm>
            <a:off x="6037520" y="0"/>
            <a:ext cx="6154479" cy="6858000"/>
          </a:xfrm>
          <a:prstGeom prst="rect">
            <a:avLst/>
          </a:prstGeom>
          <a:solidFill>
            <a:srgbClr val="00AAE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32CFBB9-1814-9224-845E-D45ABE4EAEC0}"/>
              </a:ext>
            </a:extLst>
          </p:cNvPr>
          <p:cNvSpPr txBox="1"/>
          <p:nvPr/>
        </p:nvSpPr>
        <p:spPr>
          <a:xfrm>
            <a:off x="-1772" y="605871"/>
            <a:ext cx="6097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u="sng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你在工作期問遇到最困難的事情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3EE5F9E-E298-5494-3003-29B9DCDDB8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36" y="1556449"/>
            <a:ext cx="603979" cy="60397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86A1322-7FD7-C601-7417-47D49347C58D}"/>
              </a:ext>
            </a:extLst>
          </p:cNvPr>
          <p:cNvSpPr txBox="1"/>
          <p:nvPr/>
        </p:nvSpPr>
        <p:spPr>
          <a:xfrm>
            <a:off x="1104015" y="1791096"/>
            <a:ext cx="6103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合作部門多資訊量大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CAC4E03-AA80-BDD8-3DD0-1088F05D83F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217" y="2544269"/>
            <a:ext cx="603979" cy="60397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B3BA992-3C07-F399-B8CD-71422335123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36" y="3649534"/>
            <a:ext cx="603979" cy="60397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60601FD-71AA-75D5-2A17-7F4F1471A1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217" y="4742122"/>
            <a:ext cx="603979" cy="60397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A0A6D25-EFAD-5C36-F071-82DB1E1A1F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36" y="5742619"/>
            <a:ext cx="603979" cy="603979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EEB11F0-489C-05E7-0DAE-407FF93EE5F6}"/>
              </a:ext>
            </a:extLst>
          </p:cNvPr>
          <p:cNvSpPr txBox="1"/>
          <p:nvPr/>
        </p:nvSpPr>
        <p:spPr>
          <a:xfrm>
            <a:off x="-2249519" y="2223354"/>
            <a:ext cx="61030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DS</a:t>
            </a:r>
            <a:endParaRPr lang="zh-TW" altLang="en-US" sz="105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626C5B8-6E4E-584C-3348-B649696771F1}"/>
              </a:ext>
            </a:extLst>
          </p:cNvPr>
          <p:cNvSpPr txBox="1"/>
          <p:nvPr/>
        </p:nvSpPr>
        <p:spPr>
          <a:xfrm>
            <a:off x="1815662" y="3185441"/>
            <a:ext cx="61030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IE</a:t>
            </a:r>
            <a:endParaRPr lang="zh-TW" altLang="en-US" sz="105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64B313F-B0F5-0B84-F98B-434D01FAAC6F}"/>
              </a:ext>
            </a:extLst>
          </p:cNvPr>
          <p:cNvSpPr txBox="1"/>
          <p:nvPr/>
        </p:nvSpPr>
        <p:spPr>
          <a:xfrm>
            <a:off x="405810" y="2797513"/>
            <a:ext cx="6103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什麼東西都很難、外國腔調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新加坡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…)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BA94A1E-4853-EB48-2FE9-190EC300AF9A}"/>
              </a:ext>
            </a:extLst>
          </p:cNvPr>
          <p:cNvSpPr txBox="1"/>
          <p:nvPr/>
        </p:nvSpPr>
        <p:spPr>
          <a:xfrm>
            <a:off x="1104015" y="3898853"/>
            <a:ext cx="61030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剛進來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量過多，有點不堪負荷，但最後有漸漸適應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1775FB7-708B-9A03-3B8D-9D31534A1330}"/>
              </a:ext>
            </a:extLst>
          </p:cNvPr>
          <p:cNvSpPr txBox="1"/>
          <p:nvPr/>
        </p:nvSpPr>
        <p:spPr>
          <a:xfrm>
            <a:off x="-2249519" y="4331111"/>
            <a:ext cx="61030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PH PEE</a:t>
            </a:r>
            <a:endParaRPr lang="zh-TW" altLang="en-US" sz="105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EDA7203-5B3B-414C-56E4-F313D1369F89}"/>
              </a:ext>
            </a:extLst>
          </p:cNvPr>
          <p:cNvSpPr txBox="1"/>
          <p:nvPr/>
        </p:nvSpPr>
        <p:spPr>
          <a:xfrm>
            <a:off x="1815662" y="5379694"/>
            <a:ext cx="61030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EESA</a:t>
            </a:r>
            <a:endParaRPr lang="zh-TW" altLang="en-US" sz="105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C75794E-5F2B-C412-F482-AA713C490EB2}"/>
              </a:ext>
            </a:extLst>
          </p:cNvPr>
          <p:cNvSpPr txBox="1"/>
          <p:nvPr/>
        </p:nvSpPr>
        <p:spPr>
          <a:xfrm>
            <a:off x="500036" y="4834107"/>
            <a:ext cx="3942906" cy="582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組織大分工很細，找到對的人且願意配合，需要時間磨練及精進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64531AC-E34A-4A52-997F-16476DD4DD81}"/>
              </a:ext>
            </a:extLst>
          </p:cNvPr>
          <p:cNvSpPr txBox="1"/>
          <p:nvPr/>
        </p:nvSpPr>
        <p:spPr>
          <a:xfrm>
            <a:off x="1104015" y="5956102"/>
            <a:ext cx="61030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系統支援有限的背景下，找尋優化方式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C040B75-7F3C-0C45-8C03-53F47B495B83}"/>
              </a:ext>
            </a:extLst>
          </p:cNvPr>
          <p:cNvSpPr txBox="1"/>
          <p:nvPr/>
        </p:nvSpPr>
        <p:spPr>
          <a:xfrm>
            <a:off x="-2249519" y="6388360"/>
            <a:ext cx="61030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EAD</a:t>
            </a:r>
            <a:endParaRPr lang="zh-TW" altLang="en-US" sz="105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3CDDEC5-665D-279C-6A98-539A45BC4CF7}"/>
              </a:ext>
            </a:extLst>
          </p:cNvPr>
          <p:cNvSpPr txBox="1"/>
          <p:nvPr/>
        </p:nvSpPr>
        <p:spPr>
          <a:xfrm>
            <a:off x="6065873" y="629312"/>
            <a:ext cx="6097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u="sng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WHY MICRON?!</a:t>
            </a:r>
            <a:endParaRPr lang="zh-TW" altLang="en-US" sz="2400" b="1" u="sng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心形 26">
            <a:extLst>
              <a:ext uri="{FF2B5EF4-FFF2-40B4-BE49-F238E27FC236}">
                <a16:creationId xmlns:a16="http://schemas.microsoft.com/office/drawing/2014/main" id="{26B0B663-70CB-85AD-FF63-D3D45ED535BB}"/>
              </a:ext>
            </a:extLst>
          </p:cNvPr>
          <p:cNvSpPr/>
          <p:nvPr/>
        </p:nvSpPr>
        <p:spPr>
          <a:xfrm>
            <a:off x="11317765" y="4879537"/>
            <a:ext cx="226107" cy="226107"/>
          </a:xfrm>
          <a:prstGeom prst="heart">
            <a:avLst/>
          </a:prstGeom>
          <a:solidFill>
            <a:srgbClr val="FF00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心形 27">
            <a:extLst>
              <a:ext uri="{FF2B5EF4-FFF2-40B4-BE49-F238E27FC236}">
                <a16:creationId xmlns:a16="http://schemas.microsoft.com/office/drawing/2014/main" id="{AD03B258-78C6-929F-0E82-C5BC95294B35}"/>
              </a:ext>
            </a:extLst>
          </p:cNvPr>
          <p:cNvSpPr/>
          <p:nvPr/>
        </p:nvSpPr>
        <p:spPr>
          <a:xfrm>
            <a:off x="11470165" y="5031937"/>
            <a:ext cx="226107" cy="226107"/>
          </a:xfrm>
          <a:prstGeom prst="heart">
            <a:avLst/>
          </a:prstGeom>
          <a:solidFill>
            <a:srgbClr val="FF00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心形 28">
            <a:extLst>
              <a:ext uri="{FF2B5EF4-FFF2-40B4-BE49-F238E27FC236}">
                <a16:creationId xmlns:a16="http://schemas.microsoft.com/office/drawing/2014/main" id="{A56569DA-B2F9-AD49-C70F-F4B8E4BCA5AF}"/>
              </a:ext>
            </a:extLst>
          </p:cNvPr>
          <p:cNvSpPr/>
          <p:nvPr/>
        </p:nvSpPr>
        <p:spPr>
          <a:xfrm>
            <a:off x="11370238" y="5468548"/>
            <a:ext cx="226107" cy="226107"/>
          </a:xfrm>
          <a:prstGeom prst="heart">
            <a:avLst/>
          </a:prstGeom>
          <a:solidFill>
            <a:srgbClr val="FF00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心形 29">
            <a:extLst>
              <a:ext uri="{FF2B5EF4-FFF2-40B4-BE49-F238E27FC236}">
                <a16:creationId xmlns:a16="http://schemas.microsoft.com/office/drawing/2014/main" id="{2F141F97-E617-C846-7A8E-D04A676F3CD4}"/>
              </a:ext>
            </a:extLst>
          </p:cNvPr>
          <p:cNvSpPr/>
          <p:nvPr/>
        </p:nvSpPr>
        <p:spPr>
          <a:xfrm>
            <a:off x="11029636" y="5681352"/>
            <a:ext cx="226107" cy="226107"/>
          </a:xfrm>
          <a:prstGeom prst="heart">
            <a:avLst/>
          </a:prstGeom>
          <a:solidFill>
            <a:srgbClr val="FF00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心形 30">
            <a:extLst>
              <a:ext uri="{FF2B5EF4-FFF2-40B4-BE49-F238E27FC236}">
                <a16:creationId xmlns:a16="http://schemas.microsoft.com/office/drawing/2014/main" id="{576FD297-AEAB-A850-995F-9BEA4FECAAA6}"/>
              </a:ext>
            </a:extLst>
          </p:cNvPr>
          <p:cNvSpPr/>
          <p:nvPr/>
        </p:nvSpPr>
        <p:spPr>
          <a:xfrm>
            <a:off x="11244058" y="5937053"/>
            <a:ext cx="226107" cy="226107"/>
          </a:xfrm>
          <a:prstGeom prst="heart">
            <a:avLst/>
          </a:prstGeom>
          <a:solidFill>
            <a:srgbClr val="FF00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心形 31">
            <a:extLst>
              <a:ext uri="{FF2B5EF4-FFF2-40B4-BE49-F238E27FC236}">
                <a16:creationId xmlns:a16="http://schemas.microsoft.com/office/drawing/2014/main" id="{98B4A42A-F989-FD76-CE9E-E8B16B68ED80}"/>
              </a:ext>
            </a:extLst>
          </p:cNvPr>
          <p:cNvSpPr/>
          <p:nvPr/>
        </p:nvSpPr>
        <p:spPr>
          <a:xfrm>
            <a:off x="11483292" y="6039263"/>
            <a:ext cx="226107" cy="226107"/>
          </a:xfrm>
          <a:prstGeom prst="heart">
            <a:avLst/>
          </a:prstGeom>
          <a:solidFill>
            <a:srgbClr val="FF00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CA7805BB-9BAD-6C03-67E7-EC6B102DE5F0}"/>
              </a:ext>
            </a:extLst>
          </p:cNvPr>
          <p:cNvSpPr/>
          <p:nvPr/>
        </p:nvSpPr>
        <p:spPr>
          <a:xfrm>
            <a:off x="6807930" y="1711698"/>
            <a:ext cx="1927747" cy="60911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636A276-5D19-F970-A92D-B14595263A6E}"/>
              </a:ext>
            </a:extLst>
          </p:cNvPr>
          <p:cNvSpPr txBox="1"/>
          <p:nvPr/>
        </p:nvSpPr>
        <p:spPr>
          <a:xfrm>
            <a:off x="4721893" y="1839503"/>
            <a:ext cx="6103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公司福利升遷制度</a:t>
            </a:r>
          </a:p>
        </p:txBody>
      </p:sp>
      <p:sp>
        <p:nvSpPr>
          <p:cNvPr id="25" name="心形 24">
            <a:extLst>
              <a:ext uri="{FF2B5EF4-FFF2-40B4-BE49-F238E27FC236}">
                <a16:creationId xmlns:a16="http://schemas.microsoft.com/office/drawing/2014/main" id="{5905ACBF-7DF0-E29B-D93B-5DC39882557C}"/>
              </a:ext>
            </a:extLst>
          </p:cNvPr>
          <p:cNvSpPr/>
          <p:nvPr/>
        </p:nvSpPr>
        <p:spPr>
          <a:xfrm>
            <a:off x="8575574" y="1635790"/>
            <a:ext cx="226107" cy="226107"/>
          </a:xfrm>
          <a:prstGeom prst="heart">
            <a:avLst/>
          </a:prstGeom>
          <a:solidFill>
            <a:srgbClr val="FF00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D9B2EA46-3E81-628C-41CF-1F56FB6E57BE}"/>
              </a:ext>
            </a:extLst>
          </p:cNvPr>
          <p:cNvSpPr/>
          <p:nvPr/>
        </p:nvSpPr>
        <p:spPr>
          <a:xfrm>
            <a:off x="9438763" y="2129647"/>
            <a:ext cx="1927747" cy="60911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C863EC6-A66C-52A6-5726-B19A5064B0B1}"/>
              </a:ext>
            </a:extLst>
          </p:cNvPr>
          <p:cNvSpPr txBox="1"/>
          <p:nvPr/>
        </p:nvSpPr>
        <p:spPr>
          <a:xfrm>
            <a:off x="7353147" y="2140399"/>
            <a:ext cx="6103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與不同地方的人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合作</a:t>
            </a:r>
          </a:p>
        </p:txBody>
      </p:sp>
      <p:sp>
        <p:nvSpPr>
          <p:cNvPr id="26" name="心形 25">
            <a:extLst>
              <a:ext uri="{FF2B5EF4-FFF2-40B4-BE49-F238E27FC236}">
                <a16:creationId xmlns:a16="http://schemas.microsoft.com/office/drawing/2014/main" id="{4FC93652-3790-EBC5-DB95-0430A45B25D4}"/>
              </a:ext>
            </a:extLst>
          </p:cNvPr>
          <p:cNvSpPr/>
          <p:nvPr/>
        </p:nvSpPr>
        <p:spPr>
          <a:xfrm>
            <a:off x="11253456" y="2292898"/>
            <a:ext cx="226107" cy="226107"/>
          </a:xfrm>
          <a:prstGeom prst="heart">
            <a:avLst/>
          </a:prstGeom>
          <a:solidFill>
            <a:srgbClr val="FF00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6AE39B9C-721D-A5C3-3220-C65C72D1D3B2}"/>
              </a:ext>
            </a:extLst>
          </p:cNvPr>
          <p:cNvSpPr/>
          <p:nvPr/>
        </p:nvSpPr>
        <p:spPr>
          <a:xfrm>
            <a:off x="7325099" y="3135569"/>
            <a:ext cx="1927747" cy="60911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心形 37">
            <a:extLst>
              <a:ext uri="{FF2B5EF4-FFF2-40B4-BE49-F238E27FC236}">
                <a16:creationId xmlns:a16="http://schemas.microsoft.com/office/drawing/2014/main" id="{8405CBC4-FBB4-FF61-37A8-F9B1B2FEBF5E}"/>
              </a:ext>
            </a:extLst>
          </p:cNvPr>
          <p:cNvSpPr/>
          <p:nvPr/>
        </p:nvSpPr>
        <p:spPr>
          <a:xfrm>
            <a:off x="9139792" y="3298820"/>
            <a:ext cx="226107" cy="226107"/>
          </a:xfrm>
          <a:prstGeom prst="heart">
            <a:avLst/>
          </a:prstGeom>
          <a:solidFill>
            <a:srgbClr val="FF00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BB322E6-8484-8A94-3D1F-8431F3182814}"/>
              </a:ext>
            </a:extLst>
          </p:cNvPr>
          <p:cNvSpPr txBox="1"/>
          <p:nvPr/>
        </p:nvSpPr>
        <p:spPr>
          <a:xfrm>
            <a:off x="5237428" y="3254932"/>
            <a:ext cx="6103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想進半導體業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85972847-927D-451A-D195-7A4AA1A6263D}"/>
              </a:ext>
            </a:extLst>
          </p:cNvPr>
          <p:cNvSpPr/>
          <p:nvPr/>
        </p:nvSpPr>
        <p:spPr>
          <a:xfrm>
            <a:off x="9726553" y="3595370"/>
            <a:ext cx="1927747" cy="60911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心形 41">
            <a:extLst>
              <a:ext uri="{FF2B5EF4-FFF2-40B4-BE49-F238E27FC236}">
                <a16:creationId xmlns:a16="http://schemas.microsoft.com/office/drawing/2014/main" id="{0E1C078B-D270-640A-B650-6EF287E94A21}"/>
              </a:ext>
            </a:extLst>
          </p:cNvPr>
          <p:cNvSpPr/>
          <p:nvPr/>
        </p:nvSpPr>
        <p:spPr>
          <a:xfrm>
            <a:off x="11541246" y="3758621"/>
            <a:ext cx="226107" cy="226107"/>
          </a:xfrm>
          <a:prstGeom prst="heart">
            <a:avLst/>
          </a:prstGeom>
          <a:solidFill>
            <a:srgbClr val="FF00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91EB20F-5727-EDA0-EAA3-F621CC4B7FFF}"/>
              </a:ext>
            </a:extLst>
          </p:cNvPr>
          <p:cNvSpPr txBox="1"/>
          <p:nvPr/>
        </p:nvSpPr>
        <p:spPr>
          <a:xfrm>
            <a:off x="7638882" y="3714733"/>
            <a:ext cx="6103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對新鮮人友善</a:t>
            </a: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1DA92E08-6121-2C90-ECCF-6206BB2ACA66}"/>
              </a:ext>
            </a:extLst>
          </p:cNvPr>
          <p:cNvSpPr/>
          <p:nvPr/>
        </p:nvSpPr>
        <p:spPr>
          <a:xfrm>
            <a:off x="7055896" y="4417845"/>
            <a:ext cx="1927747" cy="60911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心形 44">
            <a:extLst>
              <a:ext uri="{FF2B5EF4-FFF2-40B4-BE49-F238E27FC236}">
                <a16:creationId xmlns:a16="http://schemas.microsoft.com/office/drawing/2014/main" id="{5B596008-5841-CD16-CA4E-0322FD792DF0}"/>
              </a:ext>
            </a:extLst>
          </p:cNvPr>
          <p:cNvSpPr/>
          <p:nvPr/>
        </p:nvSpPr>
        <p:spPr>
          <a:xfrm>
            <a:off x="8870589" y="4581096"/>
            <a:ext cx="226107" cy="226107"/>
          </a:xfrm>
          <a:prstGeom prst="heart">
            <a:avLst/>
          </a:prstGeom>
          <a:solidFill>
            <a:srgbClr val="FF00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927FED4-C737-CB7B-4B98-89BD211E5B81}"/>
              </a:ext>
            </a:extLst>
          </p:cNvPr>
          <p:cNvSpPr txBox="1"/>
          <p:nvPr/>
        </p:nvSpPr>
        <p:spPr>
          <a:xfrm>
            <a:off x="4925684" y="4535203"/>
            <a:ext cx="6103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我要進外商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8F47E868-834A-37AD-0929-01CF9B75B1EB}"/>
              </a:ext>
            </a:extLst>
          </p:cNvPr>
          <p:cNvSpPr/>
          <p:nvPr/>
        </p:nvSpPr>
        <p:spPr>
          <a:xfrm>
            <a:off x="8427180" y="5566616"/>
            <a:ext cx="1927747" cy="60911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心形 50">
            <a:extLst>
              <a:ext uri="{FF2B5EF4-FFF2-40B4-BE49-F238E27FC236}">
                <a16:creationId xmlns:a16="http://schemas.microsoft.com/office/drawing/2014/main" id="{2CDFAEAA-42A6-848A-3CE3-2F4A1AFDA38C}"/>
              </a:ext>
            </a:extLst>
          </p:cNvPr>
          <p:cNvSpPr/>
          <p:nvPr/>
        </p:nvSpPr>
        <p:spPr>
          <a:xfrm>
            <a:off x="10241873" y="5729867"/>
            <a:ext cx="226107" cy="226107"/>
          </a:xfrm>
          <a:prstGeom prst="heart">
            <a:avLst/>
          </a:prstGeom>
          <a:solidFill>
            <a:srgbClr val="FF00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D230155-867B-07BB-1A1D-0818AB6608A9}"/>
              </a:ext>
            </a:extLst>
          </p:cNvPr>
          <p:cNvSpPr txBox="1"/>
          <p:nvPr/>
        </p:nvSpPr>
        <p:spPr>
          <a:xfrm>
            <a:off x="6339509" y="5685979"/>
            <a:ext cx="6103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台中人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+1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0571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8747ABAC-B52B-8868-4864-8C2A09960E66}"/>
              </a:ext>
            </a:extLst>
          </p:cNvPr>
          <p:cNvSpPr/>
          <p:nvPr/>
        </p:nvSpPr>
        <p:spPr>
          <a:xfrm>
            <a:off x="750141" y="2249091"/>
            <a:ext cx="4151279" cy="1016881"/>
          </a:xfrm>
          <a:prstGeom prst="wedgeRoundRectCallout">
            <a:avLst>
              <a:gd name="adj1" fmla="val 57037"/>
              <a:gd name="adj2" fmla="val -51467"/>
              <a:gd name="adj3" fmla="val 16667"/>
            </a:avLst>
          </a:prstGeom>
          <a:solidFill>
            <a:srgbClr val="00AAE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A5BE5DC-45C6-0772-CCB0-CA2E21D1B17B}"/>
              </a:ext>
            </a:extLst>
          </p:cNvPr>
          <p:cNvSpPr txBox="1"/>
          <p:nvPr/>
        </p:nvSpPr>
        <p:spPr>
          <a:xfrm>
            <a:off x="-544033" y="318786"/>
            <a:ext cx="6097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u="sng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TEAM BUILDING </a:t>
            </a:r>
            <a:r>
              <a:rPr lang="zh-TW" altLang="en-US" sz="2400" b="1" u="sng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的經驗</a:t>
            </a:r>
            <a:r>
              <a:rPr lang="en-US" altLang="zh-TW" sz="2400" b="1" u="sng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?!</a:t>
            </a:r>
            <a:endParaRPr lang="zh-TW" altLang="en-US" sz="2400" b="1" u="sng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97867A3-D5C0-C39A-5E0C-4BE3D08190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38" y="1483196"/>
            <a:ext cx="1826723" cy="182672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C1B4262-77DD-AE94-1E79-666835882234}"/>
              </a:ext>
            </a:extLst>
          </p:cNvPr>
          <p:cNvSpPr txBox="1"/>
          <p:nvPr/>
        </p:nvSpPr>
        <p:spPr>
          <a:xfrm>
            <a:off x="1105521" y="2295866"/>
            <a:ext cx="34405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去婚宴會館聚餐，發現幾乎所有人都與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teams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上的照片長的完全不一樣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 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E2A9481-E9FF-6FBC-4822-D25E53894D9C}"/>
              </a:ext>
            </a:extLst>
          </p:cNvPr>
          <p:cNvSpPr txBox="1"/>
          <p:nvPr/>
        </p:nvSpPr>
        <p:spPr>
          <a:xfrm>
            <a:off x="-2031007" y="1995674"/>
            <a:ext cx="61030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PH PEE</a:t>
            </a:r>
            <a:endParaRPr lang="zh-TW" altLang="en-US" sz="11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語音泡泡: 圓角矩形 11">
            <a:extLst>
              <a:ext uri="{FF2B5EF4-FFF2-40B4-BE49-F238E27FC236}">
                <a16:creationId xmlns:a16="http://schemas.microsoft.com/office/drawing/2014/main" id="{66E3000E-FB7E-8849-C4B9-981AA67E1138}"/>
              </a:ext>
            </a:extLst>
          </p:cNvPr>
          <p:cNvSpPr/>
          <p:nvPr/>
        </p:nvSpPr>
        <p:spPr>
          <a:xfrm>
            <a:off x="7038058" y="437204"/>
            <a:ext cx="4151279" cy="1247104"/>
          </a:xfrm>
          <a:prstGeom prst="wedgeRoundRectCallout">
            <a:avLst>
              <a:gd name="adj1" fmla="val -63343"/>
              <a:gd name="adj2" fmla="val 36735"/>
              <a:gd name="adj3" fmla="val 16667"/>
            </a:avLst>
          </a:prstGeom>
          <a:solidFill>
            <a:srgbClr val="00AAE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89EB00C-371C-FCCD-5FEA-857F6CE12AF7}"/>
              </a:ext>
            </a:extLst>
          </p:cNvPr>
          <p:cNvSpPr txBox="1"/>
          <p:nvPr/>
        </p:nvSpPr>
        <p:spPr>
          <a:xfrm>
            <a:off x="7393438" y="483979"/>
            <a:ext cx="34405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參與至后里環保公園撿垃圾的志工活動，部門同仁撿了將近一小卡車的垃圾，負責收垃圾的人甚感困擾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FE4C50E-58A8-67A1-DB26-8FD42E06D895}"/>
              </a:ext>
            </a:extLst>
          </p:cNvPr>
          <p:cNvSpPr txBox="1"/>
          <p:nvPr/>
        </p:nvSpPr>
        <p:spPr>
          <a:xfrm>
            <a:off x="4256910" y="130626"/>
            <a:ext cx="61030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EESA</a:t>
            </a:r>
            <a:endParaRPr lang="zh-TW" altLang="en-US" sz="11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語音泡泡: 圓角矩形 14">
            <a:extLst>
              <a:ext uri="{FF2B5EF4-FFF2-40B4-BE49-F238E27FC236}">
                <a16:creationId xmlns:a16="http://schemas.microsoft.com/office/drawing/2014/main" id="{7EB3FAA3-55E8-752A-512D-148827CB67DE}"/>
              </a:ext>
            </a:extLst>
          </p:cNvPr>
          <p:cNvSpPr/>
          <p:nvPr/>
        </p:nvSpPr>
        <p:spPr>
          <a:xfrm>
            <a:off x="7764541" y="2172184"/>
            <a:ext cx="4151279" cy="1247104"/>
          </a:xfrm>
          <a:prstGeom prst="wedgeRoundRectCallout">
            <a:avLst>
              <a:gd name="adj1" fmla="val -63343"/>
              <a:gd name="adj2" fmla="val -36587"/>
              <a:gd name="adj3" fmla="val 16667"/>
            </a:avLst>
          </a:prstGeom>
          <a:solidFill>
            <a:srgbClr val="00AAE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D7611A7-2AAA-266C-A1C5-63689298BEC3}"/>
              </a:ext>
            </a:extLst>
          </p:cNvPr>
          <p:cNvSpPr txBox="1"/>
          <p:nvPr/>
        </p:nvSpPr>
        <p:spPr>
          <a:xfrm>
            <a:off x="8119921" y="2218959"/>
            <a:ext cx="34405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因為很多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team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team building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都是去撿垃圾，結果輪到我們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team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去的時候已經乾淨到沒垃圾撿了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0…0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BDFAEFF-A861-5D12-3C85-BE71F68FCD58}"/>
              </a:ext>
            </a:extLst>
          </p:cNvPr>
          <p:cNvSpPr txBox="1"/>
          <p:nvPr/>
        </p:nvSpPr>
        <p:spPr>
          <a:xfrm>
            <a:off x="4983393" y="1865606"/>
            <a:ext cx="61030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DS</a:t>
            </a:r>
            <a:endParaRPr lang="zh-TW" altLang="en-US" sz="11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語音泡泡: 圓角矩形 17">
            <a:extLst>
              <a:ext uri="{FF2B5EF4-FFF2-40B4-BE49-F238E27FC236}">
                <a16:creationId xmlns:a16="http://schemas.microsoft.com/office/drawing/2014/main" id="{B8275AC3-5C74-5BF1-060B-AC808A1FF730}"/>
              </a:ext>
            </a:extLst>
          </p:cNvPr>
          <p:cNvSpPr/>
          <p:nvPr/>
        </p:nvSpPr>
        <p:spPr>
          <a:xfrm>
            <a:off x="675977" y="1100911"/>
            <a:ext cx="4151279" cy="640222"/>
          </a:xfrm>
          <a:prstGeom prst="wedgeRoundRectCallout">
            <a:avLst>
              <a:gd name="adj1" fmla="val 59086"/>
              <a:gd name="adj2" fmla="val 40546"/>
              <a:gd name="adj3" fmla="val 16667"/>
            </a:avLst>
          </a:prstGeom>
          <a:solidFill>
            <a:srgbClr val="00AAE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29AC6C5-099C-6B59-EDF4-6E156CA3B643}"/>
              </a:ext>
            </a:extLst>
          </p:cNvPr>
          <p:cNvSpPr txBox="1"/>
          <p:nvPr/>
        </p:nvSpPr>
        <p:spPr>
          <a:xfrm>
            <a:off x="1386739" y="1236356"/>
            <a:ext cx="3440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桌遊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室內團體遊戲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釣蝦等 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9E506F3-3F38-741C-96CC-FC0BB80C73AE}"/>
              </a:ext>
            </a:extLst>
          </p:cNvPr>
          <p:cNvSpPr txBox="1"/>
          <p:nvPr/>
        </p:nvSpPr>
        <p:spPr>
          <a:xfrm>
            <a:off x="-2105171" y="847493"/>
            <a:ext cx="61030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EAD</a:t>
            </a:r>
            <a:endParaRPr lang="zh-TW" altLang="en-US" sz="11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59D55E8-A457-4027-427F-E2EB0806A449}"/>
              </a:ext>
            </a:extLst>
          </p:cNvPr>
          <p:cNvSpPr txBox="1"/>
          <p:nvPr/>
        </p:nvSpPr>
        <p:spPr>
          <a:xfrm>
            <a:off x="540488" y="3561256"/>
            <a:ext cx="6097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u="sng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社團經驗分享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4F4C4D4-8102-8C43-CCE4-509661C2B431}"/>
              </a:ext>
            </a:extLst>
          </p:cNvPr>
          <p:cNvSpPr txBox="1"/>
          <p:nvPr/>
        </p:nvSpPr>
        <p:spPr>
          <a:xfrm>
            <a:off x="1677438" y="4325318"/>
            <a:ext cx="7150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一群喜愛咖啡的人，定期會舉辦咖啡相關的講座及體驗活動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6849BC1-F1C1-B1CA-7CBA-073A7A6678C2}"/>
              </a:ext>
            </a:extLst>
          </p:cNvPr>
          <p:cNvSpPr txBox="1"/>
          <p:nvPr/>
        </p:nvSpPr>
        <p:spPr>
          <a:xfrm>
            <a:off x="1677438" y="5164929"/>
            <a:ext cx="8752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可以認識許多喜愛羽球的球友，也會不定時舉辦比賽或提供社區比賽訊息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94765B0-A36D-3D0A-D0FB-8B2C1F4E55E8}"/>
              </a:ext>
            </a:extLst>
          </p:cNvPr>
          <p:cNvSpPr txBox="1"/>
          <p:nvPr/>
        </p:nvSpPr>
        <p:spPr>
          <a:xfrm>
            <a:off x="1677438" y="6047064"/>
            <a:ext cx="7150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任何樂器都能組團，公司有活動就會去表演 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F77FD96C-EF97-5D64-AF1A-90B0F485D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49" y="5849112"/>
            <a:ext cx="488793" cy="488793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FA0DF53F-C887-E97D-FFFD-FCBCFAED6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49" y="4979305"/>
            <a:ext cx="488793" cy="488793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301EB4DD-AF67-0E29-9C63-9C56199DDD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48" y="4100361"/>
            <a:ext cx="488793" cy="488793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CB7DE895-8949-64B8-BBAF-DF017F8C7BBD}"/>
              </a:ext>
            </a:extLst>
          </p:cNvPr>
          <p:cNvSpPr txBox="1"/>
          <p:nvPr/>
        </p:nvSpPr>
        <p:spPr>
          <a:xfrm>
            <a:off x="-17861" y="4607877"/>
            <a:ext cx="2332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美咖社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1991A2D-1EC3-73D7-6437-BA16AFBE55DA}"/>
              </a:ext>
            </a:extLst>
          </p:cNvPr>
          <p:cNvSpPr txBox="1"/>
          <p:nvPr/>
        </p:nvSpPr>
        <p:spPr>
          <a:xfrm>
            <a:off x="-17861" y="5497004"/>
            <a:ext cx="2332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羽球社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E1C98A5-A53A-EF6A-4AFA-D68FCFA460E7}"/>
              </a:ext>
            </a:extLst>
          </p:cNvPr>
          <p:cNvSpPr txBox="1"/>
          <p:nvPr/>
        </p:nvSpPr>
        <p:spPr>
          <a:xfrm>
            <a:off x="0" y="6382236"/>
            <a:ext cx="2332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音樂社</a:t>
            </a:r>
          </a:p>
        </p:txBody>
      </p:sp>
    </p:spTree>
    <p:extLst>
      <p:ext uri="{BB962C8B-B14F-4D97-AF65-F5344CB8AC3E}">
        <p14:creationId xmlns:p14="http://schemas.microsoft.com/office/powerpoint/2010/main" val="402935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橢圓 29">
            <a:extLst>
              <a:ext uri="{FF2B5EF4-FFF2-40B4-BE49-F238E27FC236}">
                <a16:creationId xmlns:a16="http://schemas.microsoft.com/office/drawing/2014/main" id="{807D3069-C8AE-0A87-FBB8-06DE5F7AD9C6}"/>
              </a:ext>
            </a:extLst>
          </p:cNvPr>
          <p:cNvSpPr/>
          <p:nvPr/>
        </p:nvSpPr>
        <p:spPr>
          <a:xfrm>
            <a:off x="1485311" y="3408556"/>
            <a:ext cx="7210427" cy="3315532"/>
          </a:xfrm>
          <a:prstGeom prst="ellipse">
            <a:avLst/>
          </a:prstGeom>
          <a:solidFill>
            <a:srgbClr val="00AAE1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2229C9B-FD9C-3EA4-AC60-2567A52EC944}"/>
              </a:ext>
            </a:extLst>
          </p:cNvPr>
          <p:cNvSpPr/>
          <p:nvPr/>
        </p:nvSpPr>
        <p:spPr>
          <a:xfrm>
            <a:off x="3689499" y="681415"/>
            <a:ext cx="7347098" cy="2456121"/>
          </a:xfrm>
          <a:prstGeom prst="rect">
            <a:avLst/>
          </a:prstGeom>
          <a:solidFill>
            <a:srgbClr val="00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FF65CAF-11D6-02D2-31C7-0D7F33EED71E}"/>
              </a:ext>
            </a:extLst>
          </p:cNvPr>
          <p:cNvSpPr txBox="1"/>
          <p:nvPr/>
        </p:nvSpPr>
        <p:spPr>
          <a:xfrm>
            <a:off x="4090876" y="94919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除公司以外只吃過麗寶樂園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瓦城還不錯吃 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CADCA1C-0D16-039F-2633-AC1A0DCE5888}"/>
              </a:ext>
            </a:extLst>
          </p:cNvPr>
          <p:cNvSpPr txBox="1"/>
          <p:nvPr/>
        </p:nvSpPr>
        <p:spPr>
          <a:xfrm>
            <a:off x="4090876" y="1586311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甦醒、神川窯烤、金爸韓食、養鍋、阿義紅茶冰、阿義紅茶冰轉角炸雞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952A4F3-F773-0654-B56D-5B3D8A938D56}"/>
              </a:ext>
            </a:extLst>
          </p:cNvPr>
          <p:cNvSpPr txBox="1"/>
          <p:nvPr/>
        </p:nvSpPr>
        <p:spPr>
          <a:xfrm>
            <a:off x="4090876" y="249930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炒麵、豬血湯、肉圓、臭豆腐、潤餅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62B16661-86DC-EAA0-8F9E-4230C248894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54" y="912916"/>
            <a:ext cx="1346790" cy="134679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B392C743-FFB7-8775-71FE-F61A5563713E}"/>
              </a:ext>
            </a:extLst>
          </p:cNvPr>
          <p:cNvSpPr txBox="1"/>
          <p:nvPr/>
        </p:nvSpPr>
        <p:spPr>
          <a:xfrm>
            <a:off x="-1127937" y="2425535"/>
            <a:ext cx="6097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u="sng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后里美食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08D1E94-9108-5DBD-D5B2-2CFEA19206D5}"/>
              </a:ext>
            </a:extLst>
          </p:cNvPr>
          <p:cNvSpPr txBox="1"/>
          <p:nvPr/>
        </p:nvSpPr>
        <p:spPr>
          <a:xfrm>
            <a:off x="7363048" y="5447138"/>
            <a:ext cx="6097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u="sng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宿舍</a:t>
            </a:r>
            <a:r>
              <a:rPr lang="en-US" altLang="zh-TW" sz="2400" b="1" u="sng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b="1" u="sng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員工餐想法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44B7CC48-6CDD-0403-5961-2199F9DB5F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754" y="4032252"/>
            <a:ext cx="1294360" cy="129436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CF81484-9F2D-2F05-42E4-3EC9C2DDFBB9}"/>
              </a:ext>
            </a:extLst>
          </p:cNvPr>
          <p:cNvSpPr txBox="1"/>
          <p:nvPr/>
        </p:nvSpPr>
        <p:spPr>
          <a:xfrm>
            <a:off x="2563998" y="4010637"/>
            <a:ext cx="729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員餐第一個禮拜還行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93FF84C-8CC4-4E2E-CEEA-F75C2DCC75E9}"/>
              </a:ext>
            </a:extLst>
          </p:cNvPr>
          <p:cNvSpPr txBox="1"/>
          <p:nvPr/>
        </p:nvSpPr>
        <p:spPr>
          <a:xfrm>
            <a:off x="4969835" y="4439795"/>
            <a:ext cx="729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員工餐選擇多元，很棒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94E6468-6FF8-94F9-62F8-388E13C5239A}"/>
              </a:ext>
            </a:extLst>
          </p:cNvPr>
          <p:cNvSpPr txBox="1"/>
          <p:nvPr/>
        </p:nvSpPr>
        <p:spPr>
          <a:xfrm>
            <a:off x="2023510" y="4696990"/>
            <a:ext cx="729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再好吃的東西都會膩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B813A32-42EB-D783-64D4-97CB675337A0}"/>
              </a:ext>
            </a:extLst>
          </p:cNvPr>
          <p:cNvSpPr txBox="1"/>
          <p:nvPr/>
        </p:nvSpPr>
        <p:spPr>
          <a:xfrm>
            <a:off x="4752755" y="5104019"/>
            <a:ext cx="729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宿舍方便隔音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BAD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，員餐調味重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BD29936-70D6-D922-779A-09DA427872D0}"/>
              </a:ext>
            </a:extLst>
          </p:cNvPr>
          <p:cNvSpPr txBox="1"/>
          <p:nvPr/>
        </p:nvSpPr>
        <p:spPr>
          <a:xfrm>
            <a:off x="2563998" y="5662088"/>
            <a:ext cx="729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宿舍運動育樂設施完善</a:t>
            </a:r>
          </a:p>
        </p:txBody>
      </p:sp>
    </p:spTree>
    <p:extLst>
      <p:ext uri="{BB962C8B-B14F-4D97-AF65-F5344CB8AC3E}">
        <p14:creationId xmlns:p14="http://schemas.microsoft.com/office/powerpoint/2010/main" val="1096257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BF91F23-8C65-DE7F-E8E6-F088776A90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AE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32CFBB9-1814-9224-845E-D45ABE4EAEC0}"/>
              </a:ext>
            </a:extLst>
          </p:cNvPr>
          <p:cNvSpPr txBox="1"/>
          <p:nvPr/>
        </p:nvSpPr>
        <p:spPr>
          <a:xfrm>
            <a:off x="762885" y="515311"/>
            <a:ext cx="6097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u="sng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這份工作給你帶來的成就感</a:t>
            </a:r>
            <a:r>
              <a:rPr lang="en-US" altLang="zh-TW" sz="2400" b="1" u="sng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400" b="1" u="sng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1775FB7-708B-9A03-3B8D-9D31534A1330}"/>
              </a:ext>
            </a:extLst>
          </p:cNvPr>
          <p:cNvSpPr txBox="1"/>
          <p:nvPr/>
        </p:nvSpPr>
        <p:spPr>
          <a:xfrm>
            <a:off x="7809095" y="2225003"/>
            <a:ext cx="61030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PH PEE</a:t>
            </a:r>
            <a:endParaRPr lang="zh-TW" altLang="en-US" sz="105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C040B75-7F3C-0C45-8C03-53F47B495B83}"/>
              </a:ext>
            </a:extLst>
          </p:cNvPr>
          <p:cNvSpPr txBox="1"/>
          <p:nvPr/>
        </p:nvSpPr>
        <p:spPr>
          <a:xfrm>
            <a:off x="7809095" y="5216362"/>
            <a:ext cx="61030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EAD</a:t>
            </a:r>
            <a:endParaRPr lang="zh-TW" altLang="en-US" sz="105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E56471-82DA-1542-9766-CB7709F289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45" y="334874"/>
            <a:ext cx="716660" cy="7166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DEB1EC8-350E-A337-58D7-778B095C13D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521" y="1656060"/>
            <a:ext cx="502237" cy="502237"/>
          </a:xfrm>
          <a:prstGeom prst="rect">
            <a:avLst/>
          </a:prstGeom>
        </p:spPr>
      </p:pic>
      <p:sp>
        <p:nvSpPr>
          <p:cNvPr id="49" name="語音泡泡: 圓角矩形 48">
            <a:extLst>
              <a:ext uri="{FF2B5EF4-FFF2-40B4-BE49-F238E27FC236}">
                <a16:creationId xmlns:a16="http://schemas.microsoft.com/office/drawing/2014/main" id="{7F417FE4-5C04-9DA8-DA89-B25AD8746DCF}"/>
              </a:ext>
            </a:extLst>
          </p:cNvPr>
          <p:cNvSpPr/>
          <p:nvPr/>
        </p:nvSpPr>
        <p:spPr>
          <a:xfrm>
            <a:off x="5352757" y="1492287"/>
            <a:ext cx="4671977" cy="640222"/>
          </a:xfrm>
          <a:prstGeom prst="wedgeRoundRectCallout">
            <a:avLst>
              <a:gd name="adj1" fmla="val 60679"/>
              <a:gd name="adj2" fmla="val 5670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86A1322-7FD7-C601-7417-47D49347C58D}"/>
              </a:ext>
            </a:extLst>
          </p:cNvPr>
          <p:cNvSpPr txBox="1"/>
          <p:nvPr/>
        </p:nvSpPr>
        <p:spPr>
          <a:xfrm>
            <a:off x="5479909" y="1533719"/>
            <a:ext cx="4578938" cy="582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遇到的事情都蠻困難的，每完成一件事，都會有一種又進步了的感覺。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46127A1A-4921-756E-FB1D-35421C7178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521" y="2670213"/>
            <a:ext cx="502237" cy="502237"/>
          </a:xfrm>
          <a:prstGeom prst="rect">
            <a:avLst/>
          </a:prstGeom>
        </p:spPr>
      </p:pic>
      <p:sp>
        <p:nvSpPr>
          <p:cNvPr id="54" name="語音泡泡: 圓角矩形 53">
            <a:extLst>
              <a:ext uri="{FF2B5EF4-FFF2-40B4-BE49-F238E27FC236}">
                <a16:creationId xmlns:a16="http://schemas.microsoft.com/office/drawing/2014/main" id="{7914EC6B-A456-AD03-E5B0-1A86424F933C}"/>
              </a:ext>
            </a:extLst>
          </p:cNvPr>
          <p:cNvSpPr/>
          <p:nvPr/>
        </p:nvSpPr>
        <p:spPr>
          <a:xfrm>
            <a:off x="5352757" y="2506439"/>
            <a:ext cx="4671977" cy="436051"/>
          </a:xfrm>
          <a:prstGeom prst="wedgeRoundRectCallout">
            <a:avLst>
              <a:gd name="adj1" fmla="val 59996"/>
              <a:gd name="adj2" fmla="val 37369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37966A97-6275-088A-F07F-E36A80137DED}"/>
              </a:ext>
            </a:extLst>
          </p:cNvPr>
          <p:cNvSpPr txBox="1"/>
          <p:nvPr/>
        </p:nvSpPr>
        <p:spPr>
          <a:xfrm>
            <a:off x="5479909" y="2579107"/>
            <a:ext cx="4578938" cy="325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當別人遇到問題，我可以提供解決方案跟解法。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13C1B44-3CC8-2E7A-A668-FD3906DD88BA}"/>
              </a:ext>
            </a:extLst>
          </p:cNvPr>
          <p:cNvSpPr txBox="1"/>
          <p:nvPr/>
        </p:nvSpPr>
        <p:spPr>
          <a:xfrm>
            <a:off x="7809095" y="3201063"/>
            <a:ext cx="61030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EESA</a:t>
            </a:r>
            <a:endParaRPr lang="zh-TW" altLang="en-US" sz="105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7" name="圖片 56">
            <a:extLst>
              <a:ext uri="{FF2B5EF4-FFF2-40B4-BE49-F238E27FC236}">
                <a16:creationId xmlns:a16="http://schemas.microsoft.com/office/drawing/2014/main" id="{46E1EF75-36D0-3635-3027-AF58B2C810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521" y="3671866"/>
            <a:ext cx="502237" cy="502237"/>
          </a:xfrm>
          <a:prstGeom prst="rect">
            <a:avLst/>
          </a:prstGeom>
        </p:spPr>
      </p:pic>
      <p:sp>
        <p:nvSpPr>
          <p:cNvPr id="58" name="語音泡泡: 圓角矩形 57">
            <a:extLst>
              <a:ext uri="{FF2B5EF4-FFF2-40B4-BE49-F238E27FC236}">
                <a16:creationId xmlns:a16="http://schemas.microsoft.com/office/drawing/2014/main" id="{B4D56F61-149A-1DB9-A60C-D010B9CD8660}"/>
              </a:ext>
            </a:extLst>
          </p:cNvPr>
          <p:cNvSpPr/>
          <p:nvPr/>
        </p:nvSpPr>
        <p:spPr>
          <a:xfrm>
            <a:off x="5352757" y="3508093"/>
            <a:ext cx="4671977" cy="436051"/>
          </a:xfrm>
          <a:prstGeom prst="wedgeRoundRectCallout">
            <a:avLst>
              <a:gd name="adj1" fmla="val 60679"/>
              <a:gd name="adj2" fmla="val 44684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4550D66E-C901-48A9-1FB4-274ED1D99EAC}"/>
              </a:ext>
            </a:extLst>
          </p:cNvPr>
          <p:cNvSpPr txBox="1"/>
          <p:nvPr/>
        </p:nvSpPr>
        <p:spPr>
          <a:xfrm>
            <a:off x="5479909" y="3549525"/>
            <a:ext cx="4578938" cy="325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project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幫助他人</a:t>
            </a:r>
          </a:p>
        </p:txBody>
      </p:sp>
      <p:pic>
        <p:nvPicPr>
          <p:cNvPr id="60" name="圖片 59">
            <a:extLst>
              <a:ext uri="{FF2B5EF4-FFF2-40B4-BE49-F238E27FC236}">
                <a16:creationId xmlns:a16="http://schemas.microsoft.com/office/drawing/2014/main" id="{10E5B49B-33D1-91CB-D246-A16D9CDF8A0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521" y="4686019"/>
            <a:ext cx="502237" cy="502237"/>
          </a:xfrm>
          <a:prstGeom prst="rect">
            <a:avLst/>
          </a:prstGeom>
        </p:spPr>
      </p:pic>
      <p:sp>
        <p:nvSpPr>
          <p:cNvPr id="61" name="語音泡泡: 圓角矩形 60">
            <a:extLst>
              <a:ext uri="{FF2B5EF4-FFF2-40B4-BE49-F238E27FC236}">
                <a16:creationId xmlns:a16="http://schemas.microsoft.com/office/drawing/2014/main" id="{BA6702A5-113A-9068-147E-E165E7F6F453}"/>
              </a:ext>
            </a:extLst>
          </p:cNvPr>
          <p:cNvSpPr/>
          <p:nvPr/>
        </p:nvSpPr>
        <p:spPr>
          <a:xfrm>
            <a:off x="5352757" y="4522245"/>
            <a:ext cx="4671977" cy="436051"/>
          </a:xfrm>
          <a:prstGeom prst="wedgeRoundRectCallout">
            <a:avLst>
              <a:gd name="adj1" fmla="val 59996"/>
              <a:gd name="adj2" fmla="val 37369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482A611E-FF95-2A01-F561-080475117582}"/>
              </a:ext>
            </a:extLst>
          </p:cNvPr>
          <p:cNvSpPr txBox="1"/>
          <p:nvPr/>
        </p:nvSpPr>
        <p:spPr>
          <a:xfrm>
            <a:off x="5479909" y="4594913"/>
            <a:ext cx="4578938" cy="325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世界各地的成員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對於你的專案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成品感到滿意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1DE57676-7A4B-75A9-4C99-749C86161F95}"/>
              </a:ext>
            </a:extLst>
          </p:cNvPr>
          <p:cNvSpPr txBox="1"/>
          <p:nvPr/>
        </p:nvSpPr>
        <p:spPr>
          <a:xfrm>
            <a:off x="7809095" y="4241347"/>
            <a:ext cx="61030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DS</a:t>
            </a:r>
            <a:endParaRPr lang="zh-TW" altLang="en-US" sz="105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71986C9-F099-4411-4B53-B4374D66EC93}"/>
              </a:ext>
            </a:extLst>
          </p:cNvPr>
          <p:cNvSpPr txBox="1"/>
          <p:nvPr/>
        </p:nvSpPr>
        <p:spPr>
          <a:xfrm>
            <a:off x="7809095" y="6262067"/>
            <a:ext cx="61030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IE</a:t>
            </a:r>
            <a:endParaRPr lang="zh-TW" altLang="en-US" sz="105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5" name="圖片 64">
            <a:extLst>
              <a:ext uri="{FF2B5EF4-FFF2-40B4-BE49-F238E27FC236}">
                <a16:creationId xmlns:a16="http://schemas.microsoft.com/office/drawing/2014/main" id="{9630EE8A-6504-21C2-A14E-C3DA6B92B2C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521" y="5731724"/>
            <a:ext cx="502237" cy="502237"/>
          </a:xfrm>
          <a:prstGeom prst="rect">
            <a:avLst/>
          </a:prstGeom>
        </p:spPr>
      </p:pic>
      <p:sp>
        <p:nvSpPr>
          <p:cNvPr id="66" name="語音泡泡: 圓角矩形 65">
            <a:extLst>
              <a:ext uri="{FF2B5EF4-FFF2-40B4-BE49-F238E27FC236}">
                <a16:creationId xmlns:a16="http://schemas.microsoft.com/office/drawing/2014/main" id="{0345287C-6648-3729-DA0D-80675756B439}"/>
              </a:ext>
            </a:extLst>
          </p:cNvPr>
          <p:cNvSpPr/>
          <p:nvPr/>
        </p:nvSpPr>
        <p:spPr>
          <a:xfrm>
            <a:off x="5352757" y="5567950"/>
            <a:ext cx="4671977" cy="436051"/>
          </a:xfrm>
          <a:prstGeom prst="wedgeRoundRectCallout">
            <a:avLst>
              <a:gd name="adj1" fmla="val 59996"/>
              <a:gd name="adj2" fmla="val 37369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55A6D1EA-166B-0C52-E7CF-F71D0DD65FC2}"/>
              </a:ext>
            </a:extLst>
          </p:cNvPr>
          <p:cNvSpPr txBox="1"/>
          <p:nvPr/>
        </p:nvSpPr>
        <p:spPr>
          <a:xfrm>
            <a:off x="5479909" y="5640618"/>
            <a:ext cx="4578938" cy="325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case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克服困難的成就</a:t>
            </a:r>
          </a:p>
        </p:txBody>
      </p:sp>
      <p:pic>
        <p:nvPicPr>
          <p:cNvPr id="68" name="圖片 67">
            <a:extLst>
              <a:ext uri="{FF2B5EF4-FFF2-40B4-BE49-F238E27FC236}">
                <a16:creationId xmlns:a16="http://schemas.microsoft.com/office/drawing/2014/main" id="{C3FE36E0-7077-0BD9-05FB-96B1BE90E83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309" y="2618002"/>
            <a:ext cx="2188903" cy="218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48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899</Words>
  <Application>Microsoft Office PowerPoint</Application>
  <PresentationFormat>寬螢幕</PresentationFormat>
  <Paragraphs>167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5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Peter Li 李 柏億 (liboyi) [ Intern ]</dc:creator>
  <cp:lastModifiedBy>Peter Li 李 柏億 (liboyi) [ Intern ]</cp:lastModifiedBy>
  <cp:revision>5</cp:revision>
  <dcterms:created xsi:type="dcterms:W3CDTF">2022-07-29T03:00:47Z</dcterms:created>
  <dcterms:modified xsi:type="dcterms:W3CDTF">2022-08-01T05:53:47Z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874100-6000-43b6-a204-2d77792600b9_Enabled">
    <vt:lpwstr>true</vt:lpwstr>
  </property>
  <property fmtid="{D5CDD505-2E9C-101B-9397-08002B2CF9AE}" pid="3" name="MSIP_Label_37874100-6000-43b6-a204-2d77792600b9_SetDate">
    <vt:lpwstr>2022-08-01T05:53:47Z</vt:lpwstr>
  </property>
  <property fmtid="{D5CDD505-2E9C-101B-9397-08002B2CF9AE}" pid="4" name="MSIP_Label_37874100-6000-43b6-a204-2d77792600b9_Method">
    <vt:lpwstr>Standard</vt:lpwstr>
  </property>
  <property fmtid="{D5CDD505-2E9C-101B-9397-08002B2CF9AE}" pid="5" name="MSIP_Label_37874100-6000-43b6-a204-2d77792600b9_Name">
    <vt:lpwstr>Confidential</vt:lpwstr>
  </property>
  <property fmtid="{D5CDD505-2E9C-101B-9397-08002B2CF9AE}" pid="6" name="MSIP_Label_37874100-6000-43b6-a204-2d77792600b9_SiteId">
    <vt:lpwstr>f38a5ecd-2813-4862-b11b-ac1d563c806f</vt:lpwstr>
  </property>
  <property fmtid="{D5CDD505-2E9C-101B-9397-08002B2CF9AE}" pid="7" name="MSIP_Label_37874100-6000-43b6-a204-2d77792600b9_ActionId">
    <vt:lpwstr>f3d973b9-7808-4b21-b79e-bc4a2117b3bf</vt:lpwstr>
  </property>
  <property fmtid="{D5CDD505-2E9C-101B-9397-08002B2CF9AE}" pid="8" name="MSIP_Label_37874100-6000-43b6-a204-2d77792600b9_ContentBits">
    <vt:lpwstr>3</vt:lpwstr>
  </property>
</Properties>
</file>